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58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76" r:id="rId14"/>
    <p:sldId id="266" r:id="rId15"/>
    <p:sldId id="267" r:id="rId16"/>
    <p:sldId id="268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69" r:id="rId33"/>
    <p:sldId id="270" r:id="rId34"/>
    <p:sldId id="271" r:id="rId35"/>
    <p:sldId id="272" r:id="rId36"/>
    <p:sldId id="273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23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13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08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79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09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00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36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9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838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80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37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DDD1-4796-46E1-97BC-B9CC6A38594F}" type="datetimeFigureOut">
              <a:rPr lang="en-CA" smtClean="0"/>
              <a:t>18/12/2015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0B2C-4333-4278-83A4-098803BA74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66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Earth Science</a:t>
            </a:r>
            <a:br>
              <a:rPr lang="en-CA" dirty="0" smtClean="0"/>
            </a:br>
            <a:r>
              <a:rPr lang="en-CA" dirty="0" smtClean="0"/>
              <a:t>Plate Tectonics</a:t>
            </a:r>
            <a:br>
              <a:rPr lang="en-CA" dirty="0" smtClean="0"/>
            </a:br>
            <a:r>
              <a:rPr lang="en-CA" dirty="0" smtClean="0"/>
              <a:t>workbook </a:t>
            </a:r>
            <a:r>
              <a:rPr lang="en-CA" dirty="0" err="1" smtClean="0"/>
              <a:t>wkst</a:t>
            </a:r>
            <a:r>
              <a:rPr lang="en-CA" dirty="0" smtClean="0"/>
              <a:t> </a:t>
            </a:r>
            <a:r>
              <a:rPr lang="en-CA" smtClean="0"/>
              <a:t>p 218-219</a:t>
            </a:r>
            <a:br>
              <a:rPr lang="en-CA" smtClean="0"/>
            </a:br>
            <a:r>
              <a:rPr lang="en-CA" smtClean="0"/>
              <a:t>and 220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4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5. What events commonly occur at </a:t>
            </a:r>
            <a:r>
              <a:rPr lang="en-CA" dirty="0" err="1" smtClean="0"/>
              <a:t>subduction</a:t>
            </a:r>
            <a:r>
              <a:rPr lang="en-CA" dirty="0" smtClean="0"/>
              <a:t> zones?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 smtClean="0"/>
              <a:t>Earthquakes and volcanic eruptions</a:t>
            </a:r>
          </a:p>
          <a:p>
            <a:pPr marL="0" indent="0">
              <a:buNone/>
            </a:pPr>
            <a:r>
              <a:rPr lang="en-CA" sz="4400" dirty="0" smtClean="0"/>
              <a:t>Features would be mountains, volcanoes, trenches etc.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1989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6. Draw / label symbols for plate interactions. 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4" y="1600200"/>
            <a:ext cx="73484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u="sng" dirty="0" smtClean="0"/>
              <a:t>East African Rift</a:t>
            </a:r>
            <a:r>
              <a:rPr lang="en-US" sz="4000" dirty="0" smtClean="0"/>
              <a:t>	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continental plate diverging</a:t>
            </a:r>
          </a:p>
          <a:p>
            <a:pPr marL="0" indent="0">
              <a:buNone/>
            </a:pPr>
            <a:r>
              <a:rPr lang="en-US" sz="4000" b="1" u="sng" dirty="0" smtClean="0"/>
              <a:t>Juan de Fuca plate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small oceanic plate converging /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err="1" smtClean="0"/>
              <a:t>subducting</a:t>
            </a:r>
            <a:r>
              <a:rPr lang="en-US" sz="4000" dirty="0" smtClean="0"/>
              <a:t> under NA continental plate</a:t>
            </a:r>
          </a:p>
          <a:p>
            <a:pPr marL="0" indent="0">
              <a:buNone/>
            </a:pPr>
            <a:r>
              <a:rPr lang="en-US" sz="4000" b="1" u="sng" dirty="0" smtClean="0"/>
              <a:t>Islands of Japan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Pacific plate (oceanic plate) </a:t>
            </a:r>
            <a:r>
              <a:rPr lang="en-US" sz="4000" dirty="0" err="1" smtClean="0"/>
              <a:t>subducting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under Eurasian plate (continental )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(small part of Philippine plate </a:t>
            </a:r>
            <a:r>
              <a:rPr lang="en-US" sz="4000" dirty="0" err="1" smtClean="0"/>
              <a:t>subducts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under Eurasian plate)</a:t>
            </a:r>
          </a:p>
          <a:p>
            <a:pPr marL="0" indent="0">
              <a:buNone/>
            </a:pPr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29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/>
              <a:t>Himalayan mountains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2 continents converging, no 	subduction.	Eurasian plate colliding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with the Indo-Australian plate</a:t>
            </a:r>
          </a:p>
          <a:p>
            <a:pPr marL="0" indent="0">
              <a:buNone/>
            </a:pPr>
            <a:r>
              <a:rPr lang="en-US" sz="4000" b="1" u="sng" dirty="0" smtClean="0"/>
              <a:t>San Andreas Fault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Pacific plate (oceanic) sliding past a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continental plate (NA plate)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96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79400"/>
            <a:ext cx="9034463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4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0"/>
            <a:ext cx="7346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6. When continents collide, does </a:t>
            </a:r>
            <a:r>
              <a:rPr lang="en-CA" dirty="0" err="1" smtClean="0"/>
              <a:t>subduction</a:t>
            </a:r>
            <a:r>
              <a:rPr lang="en-CA" dirty="0" smtClean="0"/>
              <a:t> occur?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No, when continents collide, neither plate goes under so they crumple and fold upward creating high mountain ranges like the Himalayas.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>
            <a:normAutofit/>
          </a:bodyPr>
          <a:lstStyle/>
          <a:p>
            <a:r>
              <a:rPr lang="en-CA" dirty="0" smtClean="0"/>
              <a:t>Earth Science</a:t>
            </a:r>
            <a:br>
              <a:rPr lang="en-CA" dirty="0" smtClean="0"/>
            </a:br>
            <a:r>
              <a:rPr lang="en-CA" dirty="0" smtClean="0"/>
              <a:t>Plate Tectonics</a:t>
            </a:r>
            <a:br>
              <a:rPr lang="en-CA" dirty="0" smtClean="0"/>
            </a:br>
            <a:r>
              <a:rPr lang="en-CA" dirty="0" smtClean="0"/>
              <a:t>workbook </a:t>
            </a:r>
            <a:r>
              <a:rPr lang="en-CA" dirty="0" err="1" smtClean="0"/>
              <a:t>wkst</a:t>
            </a:r>
            <a:r>
              <a:rPr lang="en-CA" dirty="0" smtClean="0"/>
              <a:t> p 220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9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1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Seismometer?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A device that measures the amount of ground motion caused by an earthquake.</a:t>
            </a:r>
          </a:p>
          <a:p>
            <a:pPr marL="0" indent="0">
              <a:buNone/>
            </a:pPr>
            <a:r>
              <a:rPr lang="en-CA" sz="4800" dirty="0" smtClean="0"/>
              <a:t>AKA seismograph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9263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Layers of the earth / 2. chart</a:t>
            </a:r>
          </a:p>
          <a:p>
            <a:pPr marL="514350" indent="-514350">
              <a:buAutoNum type="alphaLcPeriod"/>
            </a:pPr>
            <a:r>
              <a:rPr lang="en-CA" dirty="0" smtClean="0"/>
              <a:t>Crust, 5/10-70 km thick, solid, granite / basalt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(LEAST DENSE)</a:t>
            </a:r>
          </a:p>
          <a:p>
            <a:pPr marL="0" indent="0">
              <a:buNone/>
            </a:pPr>
            <a:r>
              <a:rPr lang="en-CA" dirty="0" err="1" smtClean="0"/>
              <a:t>b.Upper</a:t>
            </a:r>
            <a:r>
              <a:rPr lang="en-CA" dirty="0" smtClean="0"/>
              <a:t> mantle, 660 km thick, partly molten rock, iron / magnesium  (DENSER)</a:t>
            </a:r>
          </a:p>
          <a:p>
            <a:pPr marL="0" indent="0">
              <a:buNone/>
            </a:pPr>
            <a:r>
              <a:rPr lang="en-CA" dirty="0" smtClean="0"/>
              <a:t>c. Lower mantle, 2225 km thick, solid dense material, magnesium / iron  (MORE DENSE)</a:t>
            </a:r>
          </a:p>
          <a:p>
            <a:pPr marL="0" indent="0">
              <a:buNone/>
            </a:pPr>
            <a:r>
              <a:rPr lang="en-CA" dirty="0" smtClean="0"/>
              <a:t>d. Outer core, 2270 km thick, liquid, iron / nickel</a:t>
            </a:r>
          </a:p>
          <a:p>
            <a:pPr marL="0" indent="0">
              <a:buNone/>
            </a:pPr>
            <a:r>
              <a:rPr lang="en-CA" smtClean="0"/>
              <a:t>e. Inner </a:t>
            </a:r>
            <a:r>
              <a:rPr lang="en-CA" dirty="0" smtClean="0"/>
              <a:t>core, 1216 km thick, solid, iron / nickel</a:t>
            </a:r>
          </a:p>
          <a:p>
            <a:pPr marL="0" indent="0">
              <a:buNone/>
            </a:pPr>
            <a:r>
              <a:rPr lang="en-CA" dirty="0" smtClean="0"/>
              <a:t>	(MOST DENSE)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Careful, they wanted it listed inner to outer but I chose to parallel the above diagram.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33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3. How does the term magnitude relate to how earthquake activity is recorded?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Magnitude is a number that rates the strength or energy of an earthquake.</a:t>
            </a:r>
          </a:p>
          <a:p>
            <a:pPr marL="0" indent="0">
              <a:buNone/>
            </a:pPr>
            <a:r>
              <a:rPr lang="en-CA" sz="4000" dirty="0" smtClean="0"/>
              <a:t>Higher magnitude numbers indicate larger more destructive earthquakes.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7864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 What scale is often used to measure magnitudes of earthquakes?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 smtClean="0"/>
              <a:t>Richter scale.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0231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228"/>
            <a:ext cx="8655252" cy="643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5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4666"/>
            <a:ext cx="9001000" cy="678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5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7488832" cy="636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3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5. Difference between focus and epicentre?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Focus is where the earthquake started.</a:t>
            </a:r>
          </a:p>
          <a:p>
            <a:pPr marL="0" indent="0">
              <a:buNone/>
            </a:pPr>
            <a:r>
              <a:rPr lang="en-CA" sz="4000" dirty="0" smtClean="0"/>
              <a:t>Epicentre is the point on the earth’s surface directly above the focus.</a:t>
            </a:r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 smtClean="0"/>
              <a:t>They can be the same point if the earthquake originated on the surface.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9838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6. Classification scale used to describe depth of origin of earthquakes.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Table on page 528</a:t>
            </a:r>
          </a:p>
          <a:p>
            <a:pPr marL="0" indent="0">
              <a:buNone/>
            </a:pPr>
            <a:r>
              <a:rPr lang="en-CA" sz="4000" dirty="0" smtClean="0"/>
              <a:t>Shallow focus 0-70 km below surface</a:t>
            </a:r>
            <a:r>
              <a:rPr lang="en-CA" sz="4000" dirty="0" smtClean="0"/>
              <a:t>.</a:t>
            </a:r>
          </a:p>
          <a:p>
            <a:pPr marL="0" indent="0">
              <a:buNone/>
            </a:pPr>
            <a:r>
              <a:rPr lang="en-CA" sz="4000" dirty="0"/>
              <a:t>	</a:t>
            </a:r>
            <a:r>
              <a:rPr lang="en-CA" sz="4000" dirty="0" smtClean="0"/>
              <a:t>transform boundary</a:t>
            </a:r>
            <a:endParaRPr lang="en-CA" sz="4000" dirty="0" smtClean="0"/>
          </a:p>
          <a:p>
            <a:pPr marL="0" indent="0">
              <a:buNone/>
            </a:pPr>
            <a:r>
              <a:rPr lang="en-CA" sz="4000" dirty="0" smtClean="0"/>
              <a:t>Intermediate focus 70-300 km below surface</a:t>
            </a:r>
          </a:p>
          <a:p>
            <a:pPr marL="0" indent="0">
              <a:buNone/>
            </a:pPr>
            <a:r>
              <a:rPr lang="en-CA" sz="4000" dirty="0" smtClean="0"/>
              <a:t>Deep focus greater than 300 km below surface</a:t>
            </a:r>
            <a:r>
              <a:rPr lang="en-CA" sz="4000" dirty="0" smtClean="0"/>
              <a:t>. = </a:t>
            </a:r>
            <a:r>
              <a:rPr lang="en-CA" sz="4000" smtClean="0"/>
              <a:t>subduction boundaries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8491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7. Fill in table.</a:t>
            </a:r>
          </a:p>
          <a:p>
            <a:pPr marL="0" indent="0">
              <a:buNone/>
            </a:pPr>
            <a:r>
              <a:rPr lang="en-CA" dirty="0" smtClean="0"/>
              <a:t>Mt. Garibaldi volcano, composite volcano, eruptions from </a:t>
            </a:r>
            <a:r>
              <a:rPr lang="en-CA" dirty="0" err="1" smtClean="0"/>
              <a:t>subduction</a:t>
            </a:r>
            <a:r>
              <a:rPr lang="en-CA" dirty="0" smtClean="0"/>
              <a:t> zone, part of BC coastal mountains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 smtClean="0"/>
              <a:t>Anahim</a:t>
            </a:r>
            <a:r>
              <a:rPr lang="en-CA" dirty="0" smtClean="0"/>
              <a:t> Volcanic Belt, shield type volcano, central BC located over a hot spot.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 smtClean="0"/>
              <a:t>Krafla</a:t>
            </a:r>
            <a:r>
              <a:rPr lang="en-CA" dirty="0" smtClean="0"/>
              <a:t> volcano, Iceland, rift eruption volcano, rift eruption along cracks in lithosphere at spreading centres. Usually cone shaped and many in a line along the rift zone.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02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79400"/>
            <a:ext cx="9034463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4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0"/>
            <a:ext cx="7346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gpp.ucla.edu/public/THEMIS/SCI/Pubs/Nuggets/FTE_nugget/first_figure%5b1%5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" y="28623"/>
            <a:ext cx="9109790" cy="68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Page 522</a:t>
            </a:r>
          </a:p>
          <a:p>
            <a:pPr marL="514350" indent="-514350">
              <a:buAutoNum type="arabicPeriod"/>
            </a:pPr>
            <a:r>
              <a:rPr lang="en-CA" dirty="0" smtClean="0"/>
              <a:t>Inner core, outer core, mantle, crust</a:t>
            </a:r>
          </a:p>
          <a:p>
            <a:pPr marL="514350" indent="-514350">
              <a:buAutoNum type="arabicPeriod"/>
            </a:pPr>
            <a:r>
              <a:rPr lang="en-CA" dirty="0" smtClean="0"/>
              <a:t>Crust and uppermost mantle</a:t>
            </a:r>
          </a:p>
          <a:p>
            <a:pPr marL="514350" indent="-514350">
              <a:buAutoNum type="arabicPeriod"/>
            </a:pPr>
            <a:r>
              <a:rPr lang="en-CA" dirty="0" smtClean="0"/>
              <a:t>Mantle convection / sea floor spreading, ridge push , slab pull</a:t>
            </a:r>
          </a:p>
          <a:p>
            <a:pPr marL="514350" indent="-514350">
              <a:buAutoNum type="arabicPeriod"/>
            </a:pPr>
            <a:r>
              <a:rPr lang="en-CA" dirty="0" smtClean="0"/>
              <a:t>One plate going under another.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99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Page 526</a:t>
            </a:r>
          </a:p>
          <a:p>
            <a:pPr marL="514350" indent="-514350">
              <a:buAutoNum type="arabicPeriod"/>
            </a:pPr>
            <a:r>
              <a:rPr lang="en-CA" dirty="0" smtClean="0"/>
              <a:t>converging, diverging, transform</a:t>
            </a:r>
          </a:p>
          <a:p>
            <a:pPr marL="514350" indent="-514350">
              <a:buAutoNum type="arabicPeriod"/>
            </a:pPr>
            <a:r>
              <a:rPr lang="en-CA" dirty="0" err="1" smtClean="0"/>
              <a:t>Subduction</a:t>
            </a:r>
            <a:r>
              <a:rPr lang="en-CA" dirty="0" smtClean="0"/>
              <a:t> from oceanic plates made of dense basalt rock gets pulled under the continental plate made of less dense granite.</a:t>
            </a:r>
          </a:p>
          <a:p>
            <a:pPr marL="514350" indent="-514350">
              <a:buAutoNum type="arabicPeriod"/>
            </a:pPr>
            <a:r>
              <a:rPr lang="en-CA" dirty="0" smtClean="0"/>
              <a:t>2 oceanic plates colliding producing a </a:t>
            </a:r>
            <a:r>
              <a:rPr lang="en-CA" dirty="0" err="1" smtClean="0"/>
              <a:t>subduction</a:t>
            </a:r>
            <a:r>
              <a:rPr lang="en-CA" dirty="0" smtClean="0"/>
              <a:t> boundary, mountains </a:t>
            </a:r>
            <a:r>
              <a:rPr lang="en-CA" smtClean="0"/>
              <a:t>are formed </a:t>
            </a:r>
            <a:r>
              <a:rPr lang="en-CA" dirty="0" smtClean="0"/>
              <a:t>but the mountains are in the ocean so they are just islands.</a:t>
            </a:r>
          </a:p>
          <a:p>
            <a:pPr marL="514350" indent="-514350">
              <a:buAutoNum type="arabicPeriod"/>
            </a:pPr>
            <a:r>
              <a:rPr lang="en-CA" dirty="0" smtClean="0"/>
              <a:t>Himalayas </a:t>
            </a:r>
          </a:p>
        </p:txBody>
      </p:sp>
    </p:spTree>
    <p:extLst>
      <p:ext uri="{BB962C8B-B14F-4D97-AF65-F5344CB8AC3E}">
        <p14:creationId xmlns:p14="http://schemas.microsoft.com/office/powerpoint/2010/main" val="13180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Q. 1. 3 kinds of 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Convergent</a:t>
            </a:r>
          </a:p>
          <a:p>
            <a:pPr marL="0" indent="0">
              <a:buNone/>
            </a:pPr>
            <a:r>
              <a:rPr lang="en-CA" dirty="0" smtClean="0"/>
              <a:t>Divergent</a:t>
            </a:r>
          </a:p>
          <a:p>
            <a:pPr marL="0" indent="0">
              <a:buNone/>
            </a:pPr>
            <a:r>
              <a:rPr lang="en-CA" dirty="0" smtClean="0"/>
              <a:t>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Ridge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Convection currents moving magma upwards at spreading centres. As the magma reaches the surface, it pushes the plates away from each other.</a:t>
            </a:r>
          </a:p>
          <a:p>
            <a:pPr marL="0" indent="0">
              <a:buNone/>
            </a:pPr>
            <a:r>
              <a:rPr lang="en-CA" dirty="0" smtClean="0"/>
              <a:t>Spread apart.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 Volcanoes and earthquakes relate to tectonic plates?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Most of the world’s volcanoes and earthquakes occur along the plate boundaries.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4.a. convection currents?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Within the earth, hot magma rises to the crust, cooler magma moves down toward the core. This circular pattern of movement is called convection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4b. Convection current location?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Mantle</a:t>
            </a:r>
          </a:p>
          <a:p>
            <a:pPr marL="0" indent="0">
              <a:buNone/>
            </a:pPr>
            <a:r>
              <a:rPr lang="en-CA" dirty="0" smtClean="0"/>
              <a:t>More specifically the asthenosphere.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4c. Convection current affect plates?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The movement of magma in the mantle moves the plates.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 Difference between lithosphere and asthenosphere?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 smtClean="0"/>
              <a:t>Lithosphere is crust and uppermost mantle.</a:t>
            </a:r>
          </a:p>
          <a:p>
            <a:pPr marL="0" indent="0">
              <a:buNone/>
            </a:pPr>
            <a:r>
              <a:rPr lang="en-CA" sz="4400" dirty="0" smtClean="0"/>
              <a:t>Asthenosphere is partially molten layer of upper mantle just below the lithosphere.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7359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 P 219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1. What do geologists believe heats the upper mantle portion of the asthenosphere?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Radioactive decay of radioactive elements like uranium.</a:t>
            </a:r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 smtClean="0"/>
              <a:t>Some books state that there is also left over heat from the Earth’s formation that is continually heating the Earth’s interior.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26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2. Driving forces behind plate movement?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 smtClean="0"/>
              <a:t>Mantle convection or convection currents within the mantle.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3847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 Difference between rift valley and spreading ridge?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 smtClean="0"/>
              <a:t>Rift valley occurs on land.</a:t>
            </a:r>
          </a:p>
          <a:p>
            <a:pPr marL="0" indent="0">
              <a:buNone/>
            </a:pPr>
            <a:r>
              <a:rPr lang="en-CA" sz="4400" dirty="0" smtClean="0"/>
              <a:t>Spreading ridge occurs in the ocean.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41741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 What occurs when dense ocean plates collide with continental plate?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 err="1" smtClean="0"/>
              <a:t>Subduction</a:t>
            </a:r>
            <a:r>
              <a:rPr lang="en-CA" sz="4400" dirty="0" smtClean="0"/>
              <a:t> </a:t>
            </a:r>
          </a:p>
          <a:p>
            <a:pPr marL="0" indent="0">
              <a:buNone/>
            </a:pPr>
            <a:r>
              <a:rPr lang="en-CA" sz="4400" dirty="0" smtClean="0"/>
              <a:t>The more dense ocean plate will dive under the less dense continental plate.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1009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670</Words>
  <Application>Microsoft Office PowerPoint</Application>
  <PresentationFormat>On-screen Show (4:3)</PresentationFormat>
  <Paragraphs>103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Earth Science Plate Tectonics workbook wkst p 218-219 and 220</vt:lpstr>
      <vt:lpstr>PowerPoint Presentation</vt:lpstr>
      <vt:lpstr>PowerPoint Presentation</vt:lpstr>
      <vt:lpstr>3. Difference between lithosphere and asthenosphere?</vt:lpstr>
      <vt:lpstr>WORKBOOK P 219</vt:lpstr>
      <vt:lpstr>1. What do geologists believe heats the upper mantle portion of the asthenosphere?</vt:lpstr>
      <vt:lpstr>2. Driving forces behind plate movement?</vt:lpstr>
      <vt:lpstr>3. Difference between rift valley and spreading ridge?</vt:lpstr>
      <vt:lpstr>4. What occurs when dense ocean plates collide with continental plate?</vt:lpstr>
      <vt:lpstr>5. What events commonly occur at subduction zones?</vt:lpstr>
      <vt:lpstr>6. Draw / label symbols for plate interactions. </vt:lpstr>
      <vt:lpstr>PowerPoint Presentation</vt:lpstr>
      <vt:lpstr>PowerPoint Presentation</vt:lpstr>
      <vt:lpstr>PowerPoint Presentation</vt:lpstr>
      <vt:lpstr>PowerPoint Presentation</vt:lpstr>
      <vt:lpstr>6. When continents collide, does subduction occur?</vt:lpstr>
      <vt:lpstr>Earth Science Plate Tectonics workbook wkst p 220</vt:lpstr>
      <vt:lpstr>PowerPoint Presentation</vt:lpstr>
      <vt:lpstr>2. Seismometer?</vt:lpstr>
      <vt:lpstr>3. How does the term magnitude relate to how earthquake activity is recorded?</vt:lpstr>
      <vt:lpstr>4. What scale is often used to measure magnitudes of earthquakes?</vt:lpstr>
      <vt:lpstr>PowerPoint Presentation</vt:lpstr>
      <vt:lpstr>PowerPoint Presentation</vt:lpstr>
      <vt:lpstr>PowerPoint Presentation</vt:lpstr>
      <vt:lpstr>5. Difference between focus and epicentre?</vt:lpstr>
      <vt:lpstr>6. Classification scale used to describe depth of origin of earthquakes.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Q. 1. 3 kinds of plate boundaries</vt:lpstr>
      <vt:lpstr>2. Ridge push</vt:lpstr>
      <vt:lpstr>3. Volcanoes and earthquakes relate to tectonic plates?</vt:lpstr>
      <vt:lpstr>4.a. convection currents?</vt:lpstr>
      <vt:lpstr>4b. Convection current location?</vt:lpstr>
      <vt:lpstr>4c. Convection current affect plates?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Plate Tectonics p 517</dc:title>
  <dc:creator>Dad</dc:creator>
  <cp:lastModifiedBy>teacher</cp:lastModifiedBy>
  <cp:revision>24</cp:revision>
  <dcterms:created xsi:type="dcterms:W3CDTF">2013-01-10T12:47:47Z</dcterms:created>
  <dcterms:modified xsi:type="dcterms:W3CDTF">2015-12-18T23:06:22Z</dcterms:modified>
</cp:coreProperties>
</file>