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06" r:id="rId8"/>
    <p:sldId id="312" r:id="rId9"/>
    <p:sldId id="313" r:id="rId10"/>
    <p:sldId id="262" r:id="rId11"/>
    <p:sldId id="263" r:id="rId12"/>
    <p:sldId id="272" r:id="rId13"/>
    <p:sldId id="264" r:id="rId14"/>
    <p:sldId id="265" r:id="rId15"/>
    <p:sldId id="273" r:id="rId16"/>
    <p:sldId id="266" r:id="rId17"/>
    <p:sldId id="267" r:id="rId18"/>
    <p:sldId id="274" r:id="rId19"/>
    <p:sldId id="268" r:id="rId20"/>
    <p:sldId id="295" r:id="rId21"/>
    <p:sldId id="297" r:id="rId22"/>
    <p:sldId id="296" r:id="rId23"/>
    <p:sldId id="269" r:id="rId24"/>
    <p:sldId id="307" r:id="rId25"/>
    <p:sldId id="270" r:id="rId26"/>
    <p:sldId id="271" r:id="rId27"/>
    <p:sldId id="275" r:id="rId28"/>
    <p:sldId id="276" r:id="rId29"/>
    <p:sldId id="298" r:id="rId30"/>
    <p:sldId id="308" r:id="rId31"/>
    <p:sldId id="309" r:id="rId32"/>
    <p:sldId id="299" r:id="rId33"/>
    <p:sldId id="277" r:id="rId34"/>
    <p:sldId id="278" r:id="rId35"/>
    <p:sldId id="280" r:id="rId36"/>
    <p:sldId id="281" r:id="rId37"/>
    <p:sldId id="282" r:id="rId38"/>
    <p:sldId id="279" r:id="rId39"/>
    <p:sldId id="283" r:id="rId40"/>
    <p:sldId id="305" r:id="rId41"/>
    <p:sldId id="315" r:id="rId42"/>
    <p:sldId id="284" r:id="rId43"/>
    <p:sldId id="285" r:id="rId44"/>
    <p:sldId id="286" r:id="rId45"/>
    <p:sldId id="287" r:id="rId46"/>
    <p:sldId id="311" r:id="rId47"/>
    <p:sldId id="288" r:id="rId48"/>
    <p:sldId id="289" r:id="rId49"/>
    <p:sldId id="290" r:id="rId50"/>
    <p:sldId id="291" r:id="rId51"/>
    <p:sldId id="292" r:id="rId52"/>
    <p:sldId id="303" r:id="rId53"/>
    <p:sldId id="301" r:id="rId54"/>
    <p:sldId id="302" r:id="rId55"/>
    <p:sldId id="300" r:id="rId56"/>
    <p:sldId id="293" r:id="rId57"/>
    <p:sldId id="29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54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A8A712E-806D-4EAC-92F7-2E7819DFBE14}" type="datetimeFigureOut">
              <a:rPr lang="en-CA" smtClean="0"/>
              <a:t>16/12/2015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310636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8A712E-806D-4EAC-92F7-2E7819DFBE14}" type="datetimeFigureOut">
              <a:rPr lang="en-CA" smtClean="0"/>
              <a:t>16/12/2015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87860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8A712E-806D-4EAC-92F7-2E7819DFBE14}" type="datetimeFigureOut">
              <a:rPr lang="en-CA" smtClean="0"/>
              <a:t>16/12/2015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414694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8A712E-806D-4EAC-92F7-2E7819DFBE14}" type="datetimeFigureOut">
              <a:rPr lang="en-CA" smtClean="0"/>
              <a:t>16/12/2015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363459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A712E-806D-4EAC-92F7-2E7819DFBE14}" type="datetimeFigureOut">
              <a:rPr lang="en-CA" smtClean="0"/>
              <a:t>16/12/2015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31662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A8A712E-806D-4EAC-92F7-2E7819DFBE14}" type="datetimeFigureOut">
              <a:rPr lang="en-CA" smtClean="0"/>
              <a:t>16/12/2015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219088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A8A712E-806D-4EAC-92F7-2E7819DFBE14}" type="datetimeFigureOut">
              <a:rPr lang="en-CA" smtClean="0"/>
              <a:t>16/12/2015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49139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A8A712E-806D-4EAC-92F7-2E7819DFBE14}" type="datetimeFigureOut">
              <a:rPr lang="en-CA" smtClean="0"/>
              <a:t>16/12/2015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47819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A712E-806D-4EAC-92F7-2E7819DFBE14}" type="datetimeFigureOut">
              <a:rPr lang="en-CA" smtClean="0"/>
              <a:t>16/12/2015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79324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A712E-806D-4EAC-92F7-2E7819DFBE14}" type="datetimeFigureOut">
              <a:rPr lang="en-CA" smtClean="0"/>
              <a:t>16/12/2015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374821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A712E-806D-4EAC-92F7-2E7819DFBE14}" type="datetimeFigureOut">
              <a:rPr lang="en-CA" smtClean="0"/>
              <a:t>16/12/2015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CC8635-273B-4F87-BD3B-339E169855A1}" type="slidenum">
              <a:rPr lang="en-CA" smtClean="0"/>
              <a:t>‹#›</a:t>
            </a:fld>
            <a:endParaRPr lang="en-CA"/>
          </a:p>
        </p:txBody>
      </p:sp>
    </p:spTree>
    <p:extLst>
      <p:ext uri="{BB962C8B-B14F-4D97-AF65-F5344CB8AC3E}">
        <p14:creationId xmlns:p14="http://schemas.microsoft.com/office/powerpoint/2010/main" val="349159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A712E-806D-4EAC-92F7-2E7819DFBE14}" type="datetimeFigureOut">
              <a:rPr lang="en-CA" smtClean="0"/>
              <a:t>16/12/2015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C8635-273B-4F87-BD3B-339E169855A1}" type="slidenum">
              <a:rPr lang="en-CA" smtClean="0"/>
              <a:t>‹#›</a:t>
            </a:fld>
            <a:endParaRPr lang="en-CA"/>
          </a:p>
        </p:txBody>
      </p:sp>
    </p:spTree>
    <p:extLst>
      <p:ext uri="{BB962C8B-B14F-4D97-AF65-F5344CB8AC3E}">
        <p14:creationId xmlns:p14="http://schemas.microsoft.com/office/powerpoint/2010/main" val="348180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science-story.com/trenches-ridges.php" TargetMode="External"/><Relationship Id="rId2" Type="http://schemas.openxmlformats.org/officeDocument/2006/relationships/hyperlink" Target="http://www.nature.nps.gov/geology/usgsnps/animate/pltecan.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t>Ch</a:t>
            </a:r>
            <a:r>
              <a:rPr lang="en-CA" dirty="0" smtClean="0"/>
              <a:t> 12 </a:t>
            </a:r>
            <a:r>
              <a:rPr lang="en-CA" dirty="0" err="1" smtClean="0"/>
              <a:t>wkst</a:t>
            </a:r>
            <a:r>
              <a:rPr lang="en-CA" dirty="0" smtClean="0"/>
              <a:t> 1</a:t>
            </a:r>
            <a:br>
              <a:rPr lang="en-CA" dirty="0" smtClean="0"/>
            </a:br>
            <a:r>
              <a:rPr lang="en-CA" dirty="0" smtClean="0"/>
              <a:t>continental drift </a:t>
            </a:r>
            <a:endParaRPr lang="en-CA" dirty="0"/>
          </a:p>
        </p:txBody>
      </p:sp>
    </p:spTree>
    <p:extLst>
      <p:ext uri="{BB962C8B-B14F-4D97-AF65-F5344CB8AC3E}">
        <p14:creationId xmlns:p14="http://schemas.microsoft.com/office/powerpoint/2010/main" val="2779352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4800" dirty="0" smtClean="0"/>
              <a:t>6.  On pages 507 to 509, the 4 brown titles in the reading are the main pieces of evidence for continental drift. State them and give an example of each.</a:t>
            </a:r>
            <a:endParaRPr lang="en-CA" sz="4800" dirty="0"/>
          </a:p>
        </p:txBody>
      </p:sp>
    </p:spTree>
    <p:extLst>
      <p:ext uri="{BB962C8B-B14F-4D97-AF65-F5344CB8AC3E}">
        <p14:creationId xmlns:p14="http://schemas.microsoft.com/office/powerpoint/2010/main" val="2460788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Jigsaw puzzle fit</a:t>
            </a:r>
            <a:endParaRPr lang="en-CA" dirty="0"/>
          </a:p>
        </p:txBody>
      </p:sp>
      <p:sp>
        <p:nvSpPr>
          <p:cNvPr id="3" name="Content Placeholder 2"/>
          <p:cNvSpPr>
            <a:spLocks noGrp="1"/>
          </p:cNvSpPr>
          <p:nvPr>
            <p:ph idx="1"/>
          </p:nvPr>
        </p:nvSpPr>
        <p:spPr/>
        <p:txBody>
          <a:bodyPr>
            <a:normAutofit/>
          </a:bodyPr>
          <a:lstStyle/>
          <a:p>
            <a:pPr marL="0" indent="0">
              <a:buNone/>
            </a:pPr>
            <a:r>
              <a:rPr lang="en-CA" sz="6000" dirty="0" smtClean="0"/>
              <a:t>Coastlines match up</a:t>
            </a:r>
            <a:endParaRPr lang="en-CA" sz="6000" dirty="0"/>
          </a:p>
        </p:txBody>
      </p:sp>
    </p:spTree>
    <p:extLst>
      <p:ext uri="{BB962C8B-B14F-4D97-AF65-F5344CB8AC3E}">
        <p14:creationId xmlns:p14="http://schemas.microsoft.com/office/powerpoint/2010/main" val="3907474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d\AppData\Local\Temp\Temp1_images_ch_12.zip\bc10_u4c12_p507_fig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3928"/>
            <a:ext cx="9144000" cy="528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96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 Matching geologic structures and rocks</a:t>
            </a:r>
            <a:endParaRPr lang="en-CA" dirty="0"/>
          </a:p>
        </p:txBody>
      </p:sp>
      <p:sp>
        <p:nvSpPr>
          <p:cNvPr id="3" name="Content Placeholder 2"/>
          <p:cNvSpPr>
            <a:spLocks noGrp="1"/>
          </p:cNvSpPr>
          <p:nvPr>
            <p:ph idx="1"/>
          </p:nvPr>
        </p:nvSpPr>
        <p:spPr/>
        <p:txBody>
          <a:bodyPr/>
          <a:lstStyle/>
          <a:p>
            <a:pPr marL="0" indent="0">
              <a:buNone/>
            </a:pPr>
            <a:r>
              <a:rPr lang="en-CA" dirty="0" smtClean="0"/>
              <a:t>Mountain ranges that begin on one continent and end at a coastline then appear to continue on a continent across the ocean.</a:t>
            </a:r>
          </a:p>
          <a:p>
            <a:pPr marL="0" indent="0">
              <a:buNone/>
            </a:pPr>
            <a:r>
              <a:rPr lang="en-CA" dirty="0" smtClean="0"/>
              <a:t>Folds in rock structures similar</a:t>
            </a:r>
          </a:p>
          <a:p>
            <a:pPr marL="0" indent="0">
              <a:buNone/>
            </a:pPr>
            <a:r>
              <a:rPr lang="en-CA" dirty="0" smtClean="0"/>
              <a:t>Ages of rocks and types of rocks same on Newfoundland, Greenland, Ireland, Scotland, and Norway</a:t>
            </a:r>
          </a:p>
        </p:txBody>
      </p:sp>
    </p:spTree>
    <p:extLst>
      <p:ext uri="{BB962C8B-B14F-4D97-AF65-F5344CB8AC3E}">
        <p14:creationId xmlns:p14="http://schemas.microsoft.com/office/powerpoint/2010/main" val="1080484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Matching fossils</a:t>
            </a:r>
            <a:endParaRPr lang="en-CA" dirty="0"/>
          </a:p>
        </p:txBody>
      </p:sp>
      <p:sp>
        <p:nvSpPr>
          <p:cNvPr id="3" name="Content Placeholder 2"/>
          <p:cNvSpPr>
            <a:spLocks noGrp="1"/>
          </p:cNvSpPr>
          <p:nvPr>
            <p:ph idx="1"/>
          </p:nvPr>
        </p:nvSpPr>
        <p:spPr>
          <a:xfrm>
            <a:off x="0" y="1124744"/>
            <a:ext cx="9144000" cy="5616624"/>
          </a:xfrm>
        </p:spPr>
        <p:txBody>
          <a:bodyPr>
            <a:normAutofit lnSpcReduction="10000"/>
          </a:bodyPr>
          <a:lstStyle/>
          <a:p>
            <a:pPr marL="0" indent="0">
              <a:buNone/>
            </a:pPr>
            <a:r>
              <a:rPr lang="en-CA" dirty="0" smtClean="0"/>
              <a:t>Fossils matching on continents that have an ocean separating them.</a:t>
            </a:r>
          </a:p>
          <a:p>
            <a:pPr marL="0" indent="0">
              <a:buNone/>
            </a:pPr>
            <a:r>
              <a:rPr lang="en-CA" dirty="0" err="1" smtClean="0"/>
              <a:t>Mesosaurus</a:t>
            </a:r>
            <a:r>
              <a:rPr lang="en-CA" dirty="0" smtClean="0"/>
              <a:t> was a freshwater reptile found only in two places on Earth, southeastern South America and southwestern Africa. It was not likely it crossed an entire ocean.</a:t>
            </a:r>
          </a:p>
          <a:p>
            <a:pPr marL="0" indent="0">
              <a:buNone/>
            </a:pPr>
            <a:r>
              <a:rPr lang="en-CA" dirty="0" smtClean="0"/>
              <a:t>Other animals and plants have also been found spread apart on present day continents that is better explained if they were together</a:t>
            </a:r>
          </a:p>
          <a:p>
            <a:pPr marL="0" indent="0">
              <a:buNone/>
            </a:pPr>
            <a:r>
              <a:rPr lang="en-CA" dirty="0" smtClean="0"/>
              <a:t>Antarctica having tropical plants suggest that it was once near the equator and moved to south pole.</a:t>
            </a:r>
            <a:endParaRPr lang="en-CA" dirty="0"/>
          </a:p>
        </p:txBody>
      </p:sp>
    </p:spTree>
    <p:extLst>
      <p:ext uri="{BB962C8B-B14F-4D97-AF65-F5344CB8AC3E}">
        <p14:creationId xmlns:p14="http://schemas.microsoft.com/office/powerpoint/2010/main" val="3217058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d\AppData\Local\Temp\Temp1_images_ch_12.zip\bc10_u4c12_p508_fig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4" y="0"/>
            <a:ext cx="90592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01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4.  Climatic evidence for continental drift.</a:t>
            </a:r>
            <a:endParaRPr lang="en-CA" dirty="0"/>
          </a:p>
        </p:txBody>
      </p:sp>
      <p:sp>
        <p:nvSpPr>
          <p:cNvPr id="3" name="Content Placeholder 2"/>
          <p:cNvSpPr>
            <a:spLocks noGrp="1"/>
          </p:cNvSpPr>
          <p:nvPr>
            <p:ph idx="1"/>
          </p:nvPr>
        </p:nvSpPr>
        <p:spPr/>
        <p:txBody>
          <a:bodyPr/>
          <a:lstStyle/>
          <a:p>
            <a:pPr marL="0" indent="0">
              <a:buNone/>
            </a:pPr>
            <a:r>
              <a:rPr lang="en-CA" dirty="0" smtClean="0"/>
              <a:t>Glacier evidence like U shaped valleys and rock markings in areas that are now tropical. If the supercontinent was joined and closer to the south pole, this makes sense that India, Africa, South America could have had glaciers.</a:t>
            </a:r>
          </a:p>
          <a:p>
            <a:pPr marL="0" indent="0">
              <a:buNone/>
            </a:pPr>
            <a:r>
              <a:rPr lang="en-CA" dirty="0" smtClean="0"/>
              <a:t>Coal deposits in Antarctica. Again supporting that it was once near a warmer climate area.</a:t>
            </a:r>
            <a:endParaRPr lang="en-CA" dirty="0"/>
          </a:p>
        </p:txBody>
      </p:sp>
    </p:spTree>
    <p:extLst>
      <p:ext uri="{BB962C8B-B14F-4D97-AF65-F5344CB8AC3E}">
        <p14:creationId xmlns:p14="http://schemas.microsoft.com/office/powerpoint/2010/main" val="815658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7.  Define </a:t>
            </a:r>
            <a:r>
              <a:rPr lang="en-CA" dirty="0" err="1" smtClean="0"/>
              <a:t>paleoglaciation</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Extent of ancient glaciers and rock markings left behind.</a:t>
            </a:r>
            <a:endParaRPr lang="en-CA" sz="4400" dirty="0"/>
          </a:p>
        </p:txBody>
      </p:sp>
    </p:spTree>
    <p:extLst>
      <p:ext uri="{BB962C8B-B14F-4D97-AF65-F5344CB8AC3E}">
        <p14:creationId xmlns:p14="http://schemas.microsoft.com/office/powerpoint/2010/main" val="782214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d\AppData\Local\Temp\Temp1_images_ch_12.zip\bc10_u4c12_p509_fig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4969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592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  Define tectonic plates.</a:t>
            </a:r>
            <a:endParaRPr lang="en-CA" dirty="0"/>
          </a:p>
        </p:txBody>
      </p:sp>
      <p:sp>
        <p:nvSpPr>
          <p:cNvPr id="3" name="Content Placeholder 2"/>
          <p:cNvSpPr>
            <a:spLocks noGrp="1"/>
          </p:cNvSpPr>
          <p:nvPr>
            <p:ph idx="1"/>
          </p:nvPr>
        </p:nvSpPr>
        <p:spPr/>
        <p:txBody>
          <a:bodyPr>
            <a:normAutofit/>
          </a:bodyPr>
          <a:lstStyle/>
          <a:p>
            <a:pPr marL="0" indent="0">
              <a:buNone/>
            </a:pPr>
            <a:r>
              <a:rPr lang="en-CA" sz="5400" dirty="0"/>
              <a:t>L</a:t>
            </a:r>
            <a:r>
              <a:rPr lang="en-CA" sz="5400" dirty="0" smtClean="0"/>
              <a:t>arge, movable slabs of rock that form the Earth’s surface.</a:t>
            </a:r>
          </a:p>
          <a:p>
            <a:pPr marL="0" indent="0">
              <a:buNone/>
            </a:pPr>
            <a:r>
              <a:rPr lang="en-CA" sz="5400" dirty="0" smtClean="0"/>
              <a:t>They move over a layer of partially molten rock.</a:t>
            </a:r>
            <a:endParaRPr lang="en-CA" sz="5400" dirty="0"/>
          </a:p>
        </p:txBody>
      </p:sp>
    </p:spTree>
    <p:extLst>
      <p:ext uri="{BB962C8B-B14F-4D97-AF65-F5344CB8AC3E}">
        <p14:creationId xmlns:p14="http://schemas.microsoft.com/office/powerpoint/2010/main" val="1225126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fontScale="90000"/>
          </a:bodyPr>
          <a:lstStyle/>
          <a:p>
            <a:r>
              <a:rPr lang="en-CA" dirty="0" smtClean="0"/>
              <a:t>1.  What is happening deep below BC and how much are we moving every year and in what direction?</a:t>
            </a:r>
            <a:endParaRPr lang="en-CA" dirty="0"/>
          </a:p>
        </p:txBody>
      </p:sp>
      <p:sp>
        <p:nvSpPr>
          <p:cNvPr id="3" name="Content Placeholder 2"/>
          <p:cNvSpPr>
            <a:spLocks noGrp="1"/>
          </p:cNvSpPr>
          <p:nvPr>
            <p:ph idx="1"/>
          </p:nvPr>
        </p:nvSpPr>
        <p:spPr>
          <a:xfrm>
            <a:off x="457200" y="2708920"/>
            <a:ext cx="8229600" cy="3417243"/>
          </a:xfrm>
        </p:spPr>
        <p:txBody>
          <a:bodyPr>
            <a:normAutofit/>
          </a:bodyPr>
          <a:lstStyle/>
          <a:p>
            <a:pPr marL="0" indent="0">
              <a:buNone/>
            </a:pPr>
            <a:r>
              <a:rPr lang="en-CA" sz="4400" dirty="0" smtClean="0"/>
              <a:t>Forces are churning melted rock (magma) and moving the land westward about 2 cm / year.</a:t>
            </a:r>
            <a:endParaRPr lang="en-CA" sz="4400" dirty="0"/>
          </a:p>
        </p:txBody>
      </p:sp>
    </p:spTree>
    <p:extLst>
      <p:ext uri="{BB962C8B-B14F-4D97-AF65-F5344CB8AC3E}">
        <p14:creationId xmlns:p14="http://schemas.microsoft.com/office/powerpoint/2010/main" val="325723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d\AppData\Local\Temp\Temp1_images_ch_12.zip\bc10_u4c12_p523_fig1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49"/>
            <a:ext cx="9144000" cy="641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04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036496" cy="629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42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 y="0"/>
            <a:ext cx="7346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705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9.  Define volcanoes.</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Openings in the Earth’s surface that when active, spew out gases, chunks of rock and melted rock.</a:t>
            </a:r>
            <a:endParaRPr lang="en-CA" sz="4400" dirty="0"/>
          </a:p>
        </p:txBody>
      </p:sp>
    </p:spTree>
    <p:extLst>
      <p:ext uri="{BB962C8B-B14F-4D97-AF65-F5344CB8AC3E}">
        <p14:creationId xmlns:p14="http://schemas.microsoft.com/office/powerpoint/2010/main" val="2662344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0" y="5081"/>
            <a:ext cx="6214981" cy="34959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959181"/>
            <a:ext cx="6191672" cy="3898819"/>
          </a:xfrm>
          <a:prstGeom prst="rect">
            <a:avLst/>
          </a:prstGeom>
        </p:spPr>
      </p:pic>
    </p:spTree>
    <p:extLst>
      <p:ext uri="{BB962C8B-B14F-4D97-AF65-F5344CB8AC3E}">
        <p14:creationId xmlns:p14="http://schemas.microsoft.com/office/powerpoint/2010/main" val="4256098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10.  Define earthquake.</a:t>
            </a:r>
            <a:endParaRPr lang="en-CA" dirty="0"/>
          </a:p>
        </p:txBody>
      </p:sp>
      <p:sp>
        <p:nvSpPr>
          <p:cNvPr id="3" name="Content Placeholder 2"/>
          <p:cNvSpPr>
            <a:spLocks noGrp="1"/>
          </p:cNvSpPr>
          <p:nvPr>
            <p:ph idx="1"/>
          </p:nvPr>
        </p:nvSpPr>
        <p:spPr/>
        <p:txBody>
          <a:bodyPr>
            <a:normAutofit/>
          </a:bodyPr>
          <a:lstStyle/>
          <a:p>
            <a:pPr marL="0" indent="0">
              <a:buNone/>
            </a:pPr>
            <a:r>
              <a:rPr lang="en-CA" sz="4800" dirty="0" smtClean="0"/>
              <a:t>A sudden, ground-shaking release of built up energy at our under the Earth’s surface.</a:t>
            </a:r>
            <a:endParaRPr lang="en-CA" sz="4800" dirty="0"/>
          </a:p>
        </p:txBody>
      </p:sp>
    </p:spTree>
    <p:extLst>
      <p:ext uri="{BB962C8B-B14F-4D97-AF65-F5344CB8AC3E}">
        <p14:creationId xmlns:p14="http://schemas.microsoft.com/office/powerpoint/2010/main" val="1988348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11.  Is there a pattern to earthquakes and volcanoes? Explain.</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Yes, plotting where volcanoes and earthquakes mostly occur outlines the boundaries between tectonic plates.</a:t>
            </a:r>
            <a:endParaRPr lang="en-CA" sz="4400" dirty="0"/>
          </a:p>
        </p:txBody>
      </p:sp>
    </p:spTree>
    <p:extLst>
      <p:ext uri="{BB962C8B-B14F-4D97-AF65-F5344CB8AC3E}">
        <p14:creationId xmlns:p14="http://schemas.microsoft.com/office/powerpoint/2010/main" val="3148979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d\AppData\Local\Temp\Temp1_images_ch_12.zip\bc10_u4c12_p510_fig1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0"/>
            <a:ext cx="8728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12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12.  Define mid-</a:t>
            </a:r>
            <a:r>
              <a:rPr lang="en-CA" dirty="0" err="1" smtClean="0"/>
              <a:t>atlantic</a:t>
            </a:r>
            <a:r>
              <a:rPr lang="en-CA" dirty="0" smtClean="0"/>
              <a:t> ridge.</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The longest mountain range on Earth, running north to south down the middle of the Atlantic Ocean.</a:t>
            </a:r>
            <a:endParaRPr lang="en-CA" sz="4400" dirty="0"/>
          </a:p>
        </p:txBody>
      </p:sp>
    </p:spTree>
    <p:extLst>
      <p:ext uri="{BB962C8B-B14F-4D97-AF65-F5344CB8AC3E}">
        <p14:creationId xmlns:p14="http://schemas.microsoft.com/office/powerpoint/2010/main" val="1297908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764704"/>
            <a:ext cx="8756173"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11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  Read the beige section at the top of page 506.</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Continents used to be joined together</a:t>
            </a:r>
          </a:p>
          <a:p>
            <a:pPr marL="0" indent="0">
              <a:buNone/>
            </a:pPr>
            <a:r>
              <a:rPr lang="en-CA" sz="4400" dirty="0" smtClean="0"/>
              <a:t>Sea floor spreading</a:t>
            </a:r>
          </a:p>
          <a:p>
            <a:pPr marL="0" indent="0">
              <a:buNone/>
            </a:pPr>
            <a:r>
              <a:rPr lang="en-CA" sz="4400" dirty="0" smtClean="0"/>
              <a:t>Continents are on huge slabs of rock called tectonic plates.</a:t>
            </a:r>
          </a:p>
          <a:p>
            <a:pPr marL="0" indent="0">
              <a:buNone/>
            </a:pPr>
            <a:endParaRPr lang="en-CA" sz="4400" dirty="0"/>
          </a:p>
        </p:txBody>
      </p:sp>
    </p:spTree>
    <p:extLst>
      <p:ext uri="{BB962C8B-B14F-4D97-AF65-F5344CB8AC3E}">
        <p14:creationId xmlns:p14="http://schemas.microsoft.com/office/powerpoint/2010/main" val="1187017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640960" cy="6912768"/>
          </a:xfrm>
          <a:prstGeom prst="rect">
            <a:avLst/>
          </a:prstGeom>
        </p:spPr>
      </p:pic>
    </p:spTree>
    <p:extLst>
      <p:ext uri="{BB962C8B-B14F-4D97-AF65-F5344CB8AC3E}">
        <p14:creationId xmlns:p14="http://schemas.microsoft.com/office/powerpoint/2010/main" val="582044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9330" cy="6858000"/>
          </a:xfrm>
          <a:prstGeom prst="rect">
            <a:avLst/>
          </a:prstGeom>
        </p:spPr>
      </p:pic>
    </p:spTree>
    <p:extLst>
      <p:ext uri="{BB962C8B-B14F-4D97-AF65-F5344CB8AC3E}">
        <p14:creationId xmlns:p14="http://schemas.microsoft.com/office/powerpoint/2010/main" val="2367653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7036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799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13.  Where are the youngest rocks, close or far from the ocean ridge?</a:t>
            </a:r>
            <a:endParaRPr lang="en-CA" dirty="0"/>
          </a:p>
        </p:txBody>
      </p:sp>
      <p:sp>
        <p:nvSpPr>
          <p:cNvPr id="3" name="Content Placeholder 2"/>
          <p:cNvSpPr>
            <a:spLocks noGrp="1"/>
          </p:cNvSpPr>
          <p:nvPr>
            <p:ph idx="1"/>
          </p:nvPr>
        </p:nvSpPr>
        <p:spPr/>
        <p:txBody>
          <a:bodyPr>
            <a:normAutofit/>
          </a:bodyPr>
          <a:lstStyle/>
          <a:p>
            <a:pPr marL="0" indent="0">
              <a:buNone/>
            </a:pPr>
            <a:r>
              <a:rPr lang="en-CA" sz="8000" dirty="0" smtClean="0"/>
              <a:t>Close</a:t>
            </a:r>
            <a:endParaRPr lang="en-CA" sz="8000" dirty="0"/>
          </a:p>
        </p:txBody>
      </p:sp>
    </p:spTree>
    <p:extLst>
      <p:ext uri="{BB962C8B-B14F-4D97-AF65-F5344CB8AC3E}">
        <p14:creationId xmlns:p14="http://schemas.microsoft.com/office/powerpoint/2010/main" val="2889036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14.  Where is there more sediment, close or far from the ocean ridge?</a:t>
            </a:r>
            <a:endParaRPr lang="en-CA" dirty="0"/>
          </a:p>
        </p:txBody>
      </p:sp>
      <p:sp>
        <p:nvSpPr>
          <p:cNvPr id="3" name="Content Placeholder 2"/>
          <p:cNvSpPr>
            <a:spLocks noGrp="1"/>
          </p:cNvSpPr>
          <p:nvPr>
            <p:ph idx="1"/>
          </p:nvPr>
        </p:nvSpPr>
        <p:spPr/>
        <p:txBody>
          <a:bodyPr>
            <a:normAutofit/>
          </a:bodyPr>
          <a:lstStyle/>
          <a:p>
            <a:pPr marL="0" indent="0">
              <a:buNone/>
            </a:pPr>
            <a:r>
              <a:rPr lang="en-CA" sz="8000" dirty="0" smtClean="0"/>
              <a:t>FAR</a:t>
            </a:r>
            <a:endParaRPr lang="en-CA" sz="8000" dirty="0"/>
          </a:p>
        </p:txBody>
      </p:sp>
    </p:spTree>
    <p:extLst>
      <p:ext uri="{BB962C8B-B14F-4D97-AF65-F5344CB8AC3E}">
        <p14:creationId xmlns:p14="http://schemas.microsoft.com/office/powerpoint/2010/main" val="917074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15.  Sketch and label the diagram fig 12.8 of the ocean ridge.</a:t>
            </a:r>
            <a:endParaRPr lang="en-CA" dirty="0"/>
          </a:p>
        </p:txBody>
      </p:sp>
      <p:sp>
        <p:nvSpPr>
          <p:cNvPr id="3" name="Content Placeholder 2"/>
          <p:cNvSpPr>
            <a:spLocks noGrp="1"/>
          </p:cNvSpPr>
          <p:nvPr>
            <p:ph idx="1"/>
          </p:nvPr>
        </p:nvSpPr>
        <p:spPr/>
        <p:txBody>
          <a:bodyPr/>
          <a:lstStyle/>
          <a:p>
            <a:pPr marL="0" indent="0">
              <a:buNone/>
            </a:pPr>
            <a:endParaRPr lang="en-CA" dirty="0"/>
          </a:p>
        </p:txBody>
      </p:sp>
      <p:pic>
        <p:nvPicPr>
          <p:cNvPr id="5122" name="Picture 2" descr="C:\Users\Dad\AppData\Local\Temp\Temp1_images_ch_12.zip\bc10_u4c12_p511_fig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2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97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16.  What is magnetic reversal and </a:t>
            </a:r>
            <a:r>
              <a:rPr lang="en-CA" dirty="0" err="1" smtClean="0"/>
              <a:t>paleomagnetism</a:t>
            </a:r>
            <a:r>
              <a:rPr lang="en-CA" dirty="0" smtClean="0"/>
              <a:t>?</a:t>
            </a:r>
            <a:endParaRPr lang="en-CA" dirty="0"/>
          </a:p>
        </p:txBody>
      </p:sp>
      <p:sp>
        <p:nvSpPr>
          <p:cNvPr id="3" name="Content Placeholder 2"/>
          <p:cNvSpPr>
            <a:spLocks noGrp="1"/>
          </p:cNvSpPr>
          <p:nvPr>
            <p:ph idx="1"/>
          </p:nvPr>
        </p:nvSpPr>
        <p:spPr/>
        <p:txBody>
          <a:bodyPr>
            <a:normAutofit/>
          </a:bodyPr>
          <a:lstStyle/>
          <a:p>
            <a:pPr marL="0" indent="0">
              <a:buNone/>
            </a:pPr>
            <a:r>
              <a:rPr lang="en-CA" sz="4000" dirty="0" smtClean="0"/>
              <a:t>The process in which Earth’s magnetic field, over thousands of years, completely reverses its direction.</a:t>
            </a:r>
          </a:p>
          <a:p>
            <a:pPr marL="0" indent="0">
              <a:buNone/>
            </a:pPr>
            <a:r>
              <a:rPr lang="en-CA" sz="4000" dirty="0" err="1" smtClean="0"/>
              <a:t>Paleomagnetism</a:t>
            </a:r>
            <a:r>
              <a:rPr lang="en-CA" sz="4000" dirty="0" smtClean="0"/>
              <a:t> is the study of the magnetic properties of ancient rocks.</a:t>
            </a:r>
            <a:endParaRPr lang="en-CA" sz="4000" dirty="0"/>
          </a:p>
        </p:txBody>
      </p:sp>
    </p:spTree>
    <p:extLst>
      <p:ext uri="{BB962C8B-B14F-4D97-AF65-F5344CB8AC3E}">
        <p14:creationId xmlns:p14="http://schemas.microsoft.com/office/powerpoint/2010/main" val="2920840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17.  How does magnetic reversal support plate movement?</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A striped pattern was repeated on both sides of the mid </a:t>
            </a:r>
            <a:r>
              <a:rPr lang="en-CA" sz="4400" dirty="0" err="1" smtClean="0"/>
              <a:t>atlantic</a:t>
            </a:r>
            <a:r>
              <a:rPr lang="en-CA" sz="4400" dirty="0" smtClean="0"/>
              <a:t> ridge.</a:t>
            </a:r>
            <a:endParaRPr lang="en-CA" sz="4400" dirty="0"/>
          </a:p>
        </p:txBody>
      </p:sp>
    </p:spTree>
    <p:extLst>
      <p:ext uri="{BB962C8B-B14F-4D97-AF65-F5344CB8AC3E}">
        <p14:creationId xmlns:p14="http://schemas.microsoft.com/office/powerpoint/2010/main" val="90955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ad\AppData\Local\Temp\Temp1_images_ch_12.zip\bc10_u4c12_p512_fig1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33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18.  What period of earth magnetism are we in right now? See fig 12.9.</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Normal polarity when the Earth’s magnetic poles are similar to its geographic poles.</a:t>
            </a:r>
          </a:p>
          <a:p>
            <a:pPr marL="0" indent="0">
              <a:buNone/>
            </a:pPr>
            <a:r>
              <a:rPr lang="en-CA" sz="4400" dirty="0" smtClean="0"/>
              <a:t>N to N</a:t>
            </a:r>
          </a:p>
          <a:p>
            <a:pPr marL="0" indent="0">
              <a:buNone/>
            </a:pPr>
            <a:r>
              <a:rPr lang="en-CA" sz="4400" dirty="0" smtClean="0"/>
              <a:t>S to S</a:t>
            </a:r>
            <a:endParaRPr lang="en-CA" sz="4400" dirty="0"/>
          </a:p>
        </p:txBody>
      </p:sp>
    </p:spTree>
    <p:extLst>
      <p:ext uri="{BB962C8B-B14F-4D97-AF65-F5344CB8AC3E}">
        <p14:creationId xmlns:p14="http://schemas.microsoft.com/office/powerpoint/2010/main" val="357863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Define continental drift theory.</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Continents have not always been in their present locations but have drifted there over millions of years.</a:t>
            </a:r>
            <a:endParaRPr lang="en-CA" sz="4400" dirty="0"/>
          </a:p>
        </p:txBody>
      </p:sp>
    </p:spTree>
    <p:extLst>
      <p:ext uri="{BB962C8B-B14F-4D97-AF65-F5344CB8AC3E}">
        <p14:creationId xmlns:p14="http://schemas.microsoft.com/office/powerpoint/2010/main" val="1963030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ad\AppData\Local\Temp\Temp1_images_ch_12.zip\bc10_u4c12_p511_fig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433048" cy="9810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692696"/>
            <a:ext cx="2251770" cy="646331"/>
          </a:xfrm>
          <a:prstGeom prst="rect">
            <a:avLst/>
          </a:prstGeom>
          <a:noFill/>
        </p:spPr>
        <p:txBody>
          <a:bodyPr wrap="none" rtlCol="0">
            <a:spAutoFit/>
          </a:bodyPr>
          <a:lstStyle/>
          <a:p>
            <a:r>
              <a:rPr lang="en-US" dirty="0" smtClean="0"/>
              <a:t>Text is a little </a:t>
            </a:r>
          </a:p>
          <a:p>
            <a:r>
              <a:rPr lang="en-US" dirty="0" smtClean="0"/>
              <a:t>Wrong in this diagram</a:t>
            </a:r>
            <a:endParaRPr lang="en-US" dirty="0"/>
          </a:p>
        </p:txBody>
      </p:sp>
    </p:spTree>
    <p:extLst>
      <p:ext uri="{BB962C8B-B14F-4D97-AF65-F5344CB8AC3E}">
        <p14:creationId xmlns:p14="http://schemas.microsoft.com/office/powerpoint/2010/main" val="557190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gpp.ucla.edu/public/THEMIS/SCI/Pubs/Nuggets/FTE_nugget/first_figure%5b1%5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0" y="28623"/>
            <a:ext cx="9109790" cy="682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20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19.  What is magnetic striping ?</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The pattern in the rock containing iron type minerals that line up in the same direction as the past magnetic fields producing a striped pattern on the sea floor rock.</a:t>
            </a:r>
            <a:endParaRPr lang="en-CA" sz="4400" dirty="0"/>
          </a:p>
        </p:txBody>
      </p:sp>
    </p:spTree>
    <p:extLst>
      <p:ext uri="{BB962C8B-B14F-4D97-AF65-F5344CB8AC3E}">
        <p14:creationId xmlns:p14="http://schemas.microsoft.com/office/powerpoint/2010/main" val="1202888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20.  Define magma.</a:t>
            </a:r>
            <a:endParaRPr lang="en-CA" dirty="0"/>
          </a:p>
        </p:txBody>
      </p:sp>
      <p:sp>
        <p:nvSpPr>
          <p:cNvPr id="3" name="Content Placeholder 2"/>
          <p:cNvSpPr>
            <a:spLocks noGrp="1"/>
          </p:cNvSpPr>
          <p:nvPr>
            <p:ph idx="1"/>
          </p:nvPr>
        </p:nvSpPr>
        <p:spPr>
          <a:xfrm>
            <a:off x="0" y="1412776"/>
            <a:ext cx="9036496" cy="5256584"/>
          </a:xfrm>
        </p:spPr>
        <p:txBody>
          <a:bodyPr>
            <a:normAutofit/>
          </a:bodyPr>
          <a:lstStyle/>
          <a:p>
            <a:pPr marL="0" indent="0">
              <a:buNone/>
            </a:pPr>
            <a:r>
              <a:rPr lang="en-CA" sz="4800" dirty="0" smtClean="0"/>
              <a:t>Molten rock beneath the Earth’s surface.</a:t>
            </a:r>
          </a:p>
          <a:p>
            <a:pPr marL="0" indent="0">
              <a:buNone/>
            </a:pPr>
            <a:endParaRPr lang="en-CA" sz="4800" dirty="0"/>
          </a:p>
          <a:p>
            <a:pPr marL="0" indent="0">
              <a:buNone/>
            </a:pPr>
            <a:r>
              <a:rPr lang="en-CA" sz="4800" dirty="0" smtClean="0"/>
              <a:t>Lava – molten rock on the Earth’s surface.</a:t>
            </a:r>
            <a:endParaRPr lang="en-CA" sz="4800" dirty="0"/>
          </a:p>
        </p:txBody>
      </p:sp>
    </p:spTree>
    <p:extLst>
      <p:ext uri="{BB962C8B-B14F-4D97-AF65-F5344CB8AC3E}">
        <p14:creationId xmlns:p14="http://schemas.microsoft.com/office/powerpoint/2010/main" val="2135710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21.  Define spreading ridge.</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A region where magma breaks through the Earth’s surface, continually forcing apart old rock and forming new sea floor.</a:t>
            </a:r>
            <a:endParaRPr lang="en-CA" sz="4400" dirty="0"/>
          </a:p>
        </p:txBody>
      </p:sp>
    </p:spTree>
    <p:extLst>
      <p:ext uri="{BB962C8B-B14F-4D97-AF65-F5344CB8AC3E}">
        <p14:creationId xmlns:p14="http://schemas.microsoft.com/office/powerpoint/2010/main" val="1425528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ad\AppData\Local\Temp\Temp1_images_ch_12.zip\bc10_u4c12_p512_fig1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332656"/>
            <a:ext cx="10225136" cy="60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58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36496" cy="6858000"/>
          </a:xfrm>
        </p:spPr>
        <p:txBody>
          <a:bodyPr/>
          <a:lstStyle/>
          <a:p>
            <a:pPr marL="0" indent="0">
              <a:buNone/>
            </a:pPr>
            <a:endParaRPr lang="en-US" dirty="0"/>
          </a:p>
          <a:p>
            <a:pPr marL="0" indent="0">
              <a:buNone/>
            </a:pPr>
            <a:r>
              <a:rPr lang="en-US" dirty="0">
                <a:hlinkClick r:id="rId2"/>
              </a:rPr>
              <a:t>http://</a:t>
            </a:r>
            <a:r>
              <a:rPr lang="en-US" dirty="0" smtClean="0">
                <a:hlinkClick r:id="rId2"/>
              </a:rPr>
              <a:t>www.nature.nps.gov/geology/usgsnps/animate/pltecan.html</a:t>
            </a:r>
            <a:endParaRPr lang="en-US" dirty="0" smtClean="0"/>
          </a:p>
          <a:p>
            <a:pPr marL="0" indent="0">
              <a:buNone/>
            </a:pPr>
            <a:endParaRPr lang="en-US" dirty="0" smtClean="0"/>
          </a:p>
          <a:p>
            <a:pPr marL="0" indent="0">
              <a:buNone/>
            </a:pPr>
            <a:endParaRPr lang="en-US" dirty="0"/>
          </a:p>
          <a:p>
            <a:pPr marL="0" indent="0">
              <a:buNone/>
            </a:pPr>
            <a:r>
              <a:rPr lang="en-US" dirty="0">
                <a:hlinkClick r:id="rId3"/>
              </a:rPr>
              <a:t>http://www.science-story.com/trenches-ridges.php</a:t>
            </a:r>
            <a:endParaRPr lang="en-US" dirty="0"/>
          </a:p>
          <a:p>
            <a:pPr marL="0" indent="0">
              <a:buNone/>
            </a:pPr>
            <a:endParaRPr lang="en-US" dirty="0" smtClean="0"/>
          </a:p>
        </p:txBody>
      </p:sp>
    </p:spTree>
    <p:extLst>
      <p:ext uri="{BB962C8B-B14F-4D97-AF65-F5344CB8AC3E}">
        <p14:creationId xmlns:p14="http://schemas.microsoft.com/office/powerpoint/2010/main" val="33075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22.  Define sea floor spreading.</a:t>
            </a:r>
            <a:endParaRPr lang="en-CA" dirty="0"/>
          </a:p>
        </p:txBody>
      </p:sp>
      <p:sp>
        <p:nvSpPr>
          <p:cNvPr id="3" name="Content Placeholder 2"/>
          <p:cNvSpPr>
            <a:spLocks noGrp="1"/>
          </p:cNvSpPr>
          <p:nvPr>
            <p:ph idx="1"/>
          </p:nvPr>
        </p:nvSpPr>
        <p:spPr/>
        <p:txBody>
          <a:bodyPr>
            <a:normAutofit/>
          </a:bodyPr>
          <a:lstStyle/>
          <a:p>
            <a:pPr marL="0" indent="0">
              <a:buNone/>
            </a:pPr>
            <a:r>
              <a:rPr lang="en-CA" sz="4000" dirty="0" smtClean="0"/>
              <a:t>The process in </a:t>
            </a:r>
            <a:r>
              <a:rPr lang="en-CA" sz="4000" smtClean="0"/>
              <a:t>which magma </a:t>
            </a:r>
            <a:r>
              <a:rPr lang="en-CA" sz="4000" dirty="0" smtClean="0"/>
              <a:t>rises to the Earth’s surface at spreading ridges and as it continues to rise, pushes older rock aside.</a:t>
            </a:r>
            <a:endParaRPr lang="en-CA" sz="4000" dirty="0"/>
          </a:p>
        </p:txBody>
      </p:sp>
    </p:spTree>
    <p:extLst>
      <p:ext uri="{BB962C8B-B14F-4D97-AF65-F5344CB8AC3E}">
        <p14:creationId xmlns:p14="http://schemas.microsoft.com/office/powerpoint/2010/main" val="38314247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5" y="10277"/>
            <a:ext cx="9144000" cy="1642194"/>
          </a:xfrm>
        </p:spPr>
        <p:txBody>
          <a:bodyPr>
            <a:normAutofit fontScale="90000"/>
          </a:bodyPr>
          <a:lstStyle/>
          <a:p>
            <a:r>
              <a:rPr lang="en-CA" dirty="0" smtClean="0"/>
              <a:t>23.  On a separate sheet of paper, summarize table 12.1 page 513. Put it into your own words.</a:t>
            </a:r>
            <a:endParaRPr lang="en-CA" dirty="0"/>
          </a:p>
        </p:txBody>
      </p:sp>
      <p:sp>
        <p:nvSpPr>
          <p:cNvPr id="3" name="Content Placeholder 2"/>
          <p:cNvSpPr>
            <a:spLocks noGrp="1"/>
          </p:cNvSpPr>
          <p:nvPr>
            <p:ph idx="1"/>
          </p:nvPr>
        </p:nvSpPr>
        <p:spPr>
          <a:xfrm>
            <a:off x="457200" y="1628800"/>
            <a:ext cx="8229600" cy="4497363"/>
          </a:xfrm>
        </p:spPr>
        <p:txBody>
          <a:bodyPr/>
          <a:lstStyle/>
          <a:p>
            <a:pPr marL="0" indent="0">
              <a:buNone/>
            </a:pPr>
            <a:r>
              <a:rPr lang="en-CA" dirty="0" smtClean="0"/>
              <a:t>Hess’ evidence of sea floor spreading</a:t>
            </a:r>
          </a:p>
          <a:p>
            <a:pPr marL="514350" indent="-514350">
              <a:buAutoNum type="arabicPeriod"/>
            </a:pPr>
            <a:r>
              <a:rPr lang="en-CA" dirty="0" smtClean="0"/>
              <a:t>Earth like a bar magnet and has 2 poles</a:t>
            </a:r>
          </a:p>
          <a:p>
            <a:pPr marL="514350" indent="-514350">
              <a:buAutoNum type="arabicPeriod"/>
            </a:pPr>
            <a:r>
              <a:rPr lang="en-CA" dirty="0" smtClean="0"/>
              <a:t>New ocean floor forms when magma surfaces. This also pushes older rock aside</a:t>
            </a:r>
          </a:p>
          <a:p>
            <a:pPr marL="514350" indent="-514350">
              <a:buAutoNum type="arabicPeriod"/>
            </a:pPr>
            <a:r>
              <a:rPr lang="en-CA" dirty="0" smtClean="0"/>
              <a:t>Magma is molten basalt rich in iron. As the basalt cools it becomes magnetic.</a:t>
            </a:r>
          </a:p>
          <a:p>
            <a:pPr marL="514350" indent="-514350">
              <a:buAutoNum type="arabicPeriod"/>
            </a:pPr>
            <a:r>
              <a:rPr lang="en-CA" dirty="0" smtClean="0"/>
              <a:t>Magnetic minerals </a:t>
            </a:r>
            <a:r>
              <a:rPr lang="en-CA" dirty="0" err="1" smtClean="0"/>
              <a:t>aline</a:t>
            </a:r>
            <a:r>
              <a:rPr lang="en-CA" dirty="0" smtClean="0"/>
              <a:t> like tiny </a:t>
            </a:r>
            <a:r>
              <a:rPr lang="en-CA" dirty="0" err="1" smtClean="0"/>
              <a:t>compas</a:t>
            </a:r>
            <a:r>
              <a:rPr lang="en-CA" dirty="0" smtClean="0"/>
              <a:t> needles</a:t>
            </a:r>
            <a:endParaRPr lang="en-CA" dirty="0"/>
          </a:p>
        </p:txBody>
      </p:sp>
    </p:spTree>
    <p:extLst>
      <p:ext uri="{BB962C8B-B14F-4D97-AF65-F5344CB8AC3E}">
        <p14:creationId xmlns:p14="http://schemas.microsoft.com/office/powerpoint/2010/main" val="3924718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08712"/>
          </a:xfrm>
        </p:spPr>
        <p:txBody>
          <a:bodyPr/>
          <a:lstStyle/>
          <a:p>
            <a:pPr marL="514350" indent="-514350">
              <a:buAutoNum type="arabicPeriod" startAt="5"/>
            </a:pPr>
            <a:r>
              <a:rPr lang="en-CA" dirty="0"/>
              <a:t>E</a:t>
            </a:r>
            <a:r>
              <a:rPr lang="en-CA" dirty="0" smtClean="0"/>
              <a:t>arth’s magnetic poles reverse over hundreds of thousands years.</a:t>
            </a:r>
          </a:p>
          <a:p>
            <a:pPr marL="514350" indent="-514350">
              <a:buAutoNum type="arabicPeriod" startAt="5"/>
            </a:pPr>
            <a:r>
              <a:rPr lang="en-CA" dirty="0" smtClean="0"/>
              <a:t>Minerals keep their alignment after magma cooled so some will have normal polarity and some will have reverse polarity.</a:t>
            </a:r>
          </a:p>
          <a:p>
            <a:pPr marL="514350" indent="-514350">
              <a:buAutoNum type="arabicPeriod" startAt="5"/>
            </a:pPr>
            <a:r>
              <a:rPr lang="en-CA" dirty="0" smtClean="0"/>
              <a:t>Magnetic striping surround ocean ridges.</a:t>
            </a:r>
          </a:p>
          <a:p>
            <a:pPr marL="514350" indent="-514350">
              <a:buAutoNum type="arabicPeriod" startAt="5"/>
            </a:pPr>
            <a:r>
              <a:rPr lang="en-CA" dirty="0" smtClean="0"/>
              <a:t>Pattern of striping is the same on both sides of the ocean ridge.</a:t>
            </a:r>
          </a:p>
          <a:p>
            <a:pPr marL="514350" indent="-514350">
              <a:buAutoNum type="arabicPeriod" startAt="5"/>
            </a:pPr>
            <a:r>
              <a:rPr lang="en-CA" dirty="0" smtClean="0"/>
              <a:t>Ocean sediments are thicker farther away from the ridge. Older rock is farther away and has more time to collect sediment.</a:t>
            </a:r>
            <a:endParaRPr lang="en-CA" dirty="0"/>
          </a:p>
        </p:txBody>
      </p:sp>
    </p:spTree>
    <p:extLst>
      <p:ext uri="{BB962C8B-B14F-4D97-AF65-F5344CB8AC3E}">
        <p14:creationId xmlns:p14="http://schemas.microsoft.com/office/powerpoint/2010/main" val="783249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4.  Who first proposed the continental drift theory?</a:t>
            </a:r>
            <a:endParaRPr lang="en-CA" dirty="0"/>
          </a:p>
        </p:txBody>
      </p:sp>
      <p:sp>
        <p:nvSpPr>
          <p:cNvPr id="3" name="Content Placeholder 2"/>
          <p:cNvSpPr>
            <a:spLocks noGrp="1"/>
          </p:cNvSpPr>
          <p:nvPr>
            <p:ph idx="1"/>
          </p:nvPr>
        </p:nvSpPr>
        <p:spPr/>
        <p:txBody>
          <a:bodyPr>
            <a:normAutofit/>
          </a:bodyPr>
          <a:lstStyle/>
          <a:p>
            <a:pPr marL="0" indent="0">
              <a:buNone/>
            </a:pPr>
            <a:r>
              <a:rPr lang="en-CA" sz="6600" dirty="0" smtClean="0"/>
              <a:t>Alfred Wegener</a:t>
            </a:r>
          </a:p>
          <a:p>
            <a:pPr marL="0" indent="0">
              <a:buNone/>
            </a:pPr>
            <a:endParaRPr lang="en-CA" sz="6600" dirty="0"/>
          </a:p>
          <a:p>
            <a:pPr marL="0" indent="0">
              <a:buNone/>
            </a:pPr>
            <a:r>
              <a:rPr lang="en-CA" sz="6600" dirty="0" smtClean="0"/>
              <a:t>***Know this name!!!</a:t>
            </a:r>
            <a:endParaRPr lang="en-CA" sz="6600" dirty="0"/>
          </a:p>
        </p:txBody>
      </p:sp>
    </p:spTree>
    <p:extLst>
      <p:ext uri="{BB962C8B-B14F-4D97-AF65-F5344CB8AC3E}">
        <p14:creationId xmlns:p14="http://schemas.microsoft.com/office/powerpoint/2010/main" val="1997549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24.  Define hot spot.</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An area where molten rock rises to the surface.</a:t>
            </a:r>
            <a:endParaRPr lang="en-CA" sz="4400" dirty="0"/>
          </a:p>
        </p:txBody>
      </p:sp>
    </p:spTree>
    <p:extLst>
      <p:ext uri="{BB962C8B-B14F-4D97-AF65-F5344CB8AC3E}">
        <p14:creationId xmlns:p14="http://schemas.microsoft.com/office/powerpoint/2010/main" val="2725132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25.  What famous island chain is produced by a hot spot?</a:t>
            </a:r>
            <a:endParaRPr lang="en-CA" dirty="0"/>
          </a:p>
        </p:txBody>
      </p:sp>
      <p:sp>
        <p:nvSpPr>
          <p:cNvPr id="3" name="Content Placeholder 2"/>
          <p:cNvSpPr>
            <a:spLocks noGrp="1"/>
          </p:cNvSpPr>
          <p:nvPr>
            <p:ph idx="1"/>
          </p:nvPr>
        </p:nvSpPr>
        <p:spPr/>
        <p:txBody>
          <a:bodyPr>
            <a:normAutofit/>
          </a:bodyPr>
          <a:lstStyle/>
          <a:p>
            <a:pPr marL="0" indent="0">
              <a:buNone/>
            </a:pPr>
            <a:r>
              <a:rPr lang="en-CA" sz="6600" dirty="0" smtClean="0"/>
              <a:t>Hawaii </a:t>
            </a:r>
            <a:endParaRPr lang="en-CA" sz="6600" dirty="0"/>
          </a:p>
        </p:txBody>
      </p:sp>
    </p:spTree>
    <p:extLst>
      <p:ext uri="{BB962C8B-B14F-4D97-AF65-F5344CB8AC3E}">
        <p14:creationId xmlns:p14="http://schemas.microsoft.com/office/powerpoint/2010/main" val="311648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0890" cy="7029400"/>
          </a:xfrm>
          <a:prstGeom prst="rect">
            <a:avLst/>
          </a:prstGeom>
        </p:spPr>
      </p:pic>
    </p:spTree>
    <p:extLst>
      <p:ext uri="{BB962C8B-B14F-4D97-AF65-F5344CB8AC3E}">
        <p14:creationId xmlns:p14="http://schemas.microsoft.com/office/powerpoint/2010/main" val="2234200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080"/>
            <a:ext cx="9197035" cy="6717288"/>
          </a:xfrm>
          <a:prstGeom prst="rect">
            <a:avLst/>
          </a:prstGeom>
        </p:spPr>
      </p:pic>
    </p:spTree>
    <p:extLst>
      <p:ext uri="{BB962C8B-B14F-4D97-AF65-F5344CB8AC3E}">
        <p14:creationId xmlns:p14="http://schemas.microsoft.com/office/powerpoint/2010/main" val="249917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332656"/>
            <a:ext cx="8395413" cy="6408712"/>
          </a:xfrm>
          <a:prstGeom prst="rect">
            <a:avLst/>
          </a:prstGeom>
        </p:spPr>
      </p:pic>
    </p:spTree>
    <p:extLst>
      <p:ext uri="{BB962C8B-B14F-4D97-AF65-F5344CB8AC3E}">
        <p14:creationId xmlns:p14="http://schemas.microsoft.com/office/powerpoint/2010/main" val="1418249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76672"/>
            <a:ext cx="8918346" cy="4896544"/>
          </a:xfrm>
          <a:prstGeom prst="rect">
            <a:avLst/>
          </a:prstGeom>
        </p:spPr>
      </p:pic>
    </p:spTree>
    <p:extLst>
      <p:ext uri="{BB962C8B-B14F-4D97-AF65-F5344CB8AC3E}">
        <p14:creationId xmlns:p14="http://schemas.microsoft.com/office/powerpoint/2010/main" val="3041566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26.  Define plate tectonic theory.</a:t>
            </a:r>
            <a:endParaRPr lang="en-CA" dirty="0"/>
          </a:p>
        </p:txBody>
      </p:sp>
      <p:sp>
        <p:nvSpPr>
          <p:cNvPr id="3" name="Content Placeholder 2"/>
          <p:cNvSpPr>
            <a:spLocks noGrp="1"/>
          </p:cNvSpPr>
          <p:nvPr>
            <p:ph idx="1"/>
          </p:nvPr>
        </p:nvSpPr>
        <p:spPr/>
        <p:txBody>
          <a:bodyPr>
            <a:normAutofit/>
          </a:bodyPr>
          <a:lstStyle/>
          <a:p>
            <a:pPr marL="0" indent="0">
              <a:buNone/>
            </a:pPr>
            <a:r>
              <a:rPr lang="en-CA" sz="4400" dirty="0" smtClean="0"/>
              <a:t>The theory that the lithosphere      ( crust and upper mantle) is broken up into large plates that move and then rejoin</a:t>
            </a:r>
          </a:p>
          <a:p>
            <a:pPr marL="0" indent="0">
              <a:buNone/>
            </a:pPr>
            <a:r>
              <a:rPr lang="en-CA" sz="4400" dirty="0" smtClean="0"/>
              <a:t>Considered the unifying theory of geology.</a:t>
            </a:r>
            <a:endParaRPr lang="en-CA" sz="4400" dirty="0"/>
          </a:p>
        </p:txBody>
      </p:sp>
    </p:spTree>
    <p:extLst>
      <p:ext uri="{BB962C8B-B14F-4D97-AF65-F5344CB8AC3E}">
        <p14:creationId xmlns:p14="http://schemas.microsoft.com/office/powerpoint/2010/main" val="27983933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27.  Read p 516 on geothermal energy and answer Q 1 – 3.</a:t>
            </a:r>
            <a:endParaRPr lang="en-CA" dirty="0"/>
          </a:p>
        </p:txBody>
      </p:sp>
      <p:sp>
        <p:nvSpPr>
          <p:cNvPr id="3" name="Content Placeholder 2"/>
          <p:cNvSpPr>
            <a:spLocks noGrp="1"/>
          </p:cNvSpPr>
          <p:nvPr>
            <p:ph idx="1"/>
          </p:nvPr>
        </p:nvSpPr>
        <p:spPr/>
        <p:txBody>
          <a:bodyPr/>
          <a:lstStyle/>
          <a:p>
            <a:pPr marL="514350" indent="-514350">
              <a:buAutoNum type="arabicPeriod"/>
            </a:pPr>
            <a:r>
              <a:rPr lang="en-CA" dirty="0" smtClean="0"/>
              <a:t>What is geothermal energy? Thermal energy from the earth’s core.</a:t>
            </a:r>
          </a:p>
          <a:p>
            <a:pPr marL="514350" indent="-514350">
              <a:buAutoNum type="arabicPeriod"/>
            </a:pPr>
            <a:r>
              <a:rPr lang="en-CA" dirty="0" smtClean="0"/>
              <a:t>What are two ways in which people can use geothermal energy? Trap the steam to turn turbines to produce electricity and heating and cooling buildings</a:t>
            </a:r>
          </a:p>
          <a:p>
            <a:pPr marL="514350" indent="-514350">
              <a:buAutoNum type="arabicPeriod"/>
            </a:pPr>
            <a:r>
              <a:rPr lang="en-CA" dirty="0" smtClean="0"/>
              <a:t>3 benefits of geothermal energy.  Inexpensive to operate, non-polluting, </a:t>
            </a:r>
            <a:r>
              <a:rPr lang="en-CA" smtClean="0"/>
              <a:t>renewable energy</a:t>
            </a:r>
          </a:p>
        </p:txBody>
      </p:sp>
    </p:spTree>
    <p:extLst>
      <p:ext uri="{BB962C8B-B14F-4D97-AF65-F5344CB8AC3E}">
        <p14:creationId xmlns:p14="http://schemas.microsoft.com/office/powerpoint/2010/main" val="2317671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What is Pangaea?</a:t>
            </a:r>
            <a:endParaRPr lang="en-CA" dirty="0"/>
          </a:p>
        </p:txBody>
      </p:sp>
      <p:sp>
        <p:nvSpPr>
          <p:cNvPr id="3" name="Content Placeholder 2"/>
          <p:cNvSpPr>
            <a:spLocks noGrp="1"/>
          </p:cNvSpPr>
          <p:nvPr>
            <p:ph idx="1"/>
          </p:nvPr>
        </p:nvSpPr>
        <p:spPr/>
        <p:txBody>
          <a:bodyPr>
            <a:normAutofit/>
          </a:bodyPr>
          <a:lstStyle/>
          <a:p>
            <a:pPr marL="0" indent="0">
              <a:buNone/>
            </a:pPr>
            <a:r>
              <a:rPr lang="en-CA" sz="4800" dirty="0" smtClean="0"/>
              <a:t>All the continents joined together into a supercontinent called a </a:t>
            </a:r>
            <a:r>
              <a:rPr lang="en-CA" sz="4800" dirty="0" err="1" smtClean="0"/>
              <a:t>pangaea</a:t>
            </a:r>
            <a:endParaRPr lang="en-CA" sz="4800" dirty="0"/>
          </a:p>
        </p:txBody>
      </p:sp>
    </p:spTree>
    <p:extLst>
      <p:ext uri="{BB962C8B-B14F-4D97-AF65-F5344CB8AC3E}">
        <p14:creationId xmlns:p14="http://schemas.microsoft.com/office/powerpoint/2010/main" val="3592340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d\AppData\Local\Temp\Temp1_images_ch_12.zip\bc10_u4c12_p507_fig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3928"/>
            <a:ext cx="9144000" cy="5283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476672"/>
            <a:ext cx="2091150" cy="707886"/>
          </a:xfrm>
          <a:prstGeom prst="rect">
            <a:avLst/>
          </a:prstGeom>
          <a:noFill/>
        </p:spPr>
        <p:txBody>
          <a:bodyPr wrap="none" rtlCol="0">
            <a:spAutoFit/>
          </a:bodyPr>
          <a:lstStyle/>
          <a:p>
            <a:r>
              <a:rPr lang="en-US" sz="4000" b="1" u="sng" dirty="0" smtClean="0"/>
              <a:t>Page 507</a:t>
            </a:r>
            <a:endParaRPr lang="en-US" sz="4000" b="1" u="sng" dirty="0"/>
          </a:p>
        </p:txBody>
      </p:sp>
      <p:sp>
        <p:nvSpPr>
          <p:cNvPr id="3" name="TextBox 2"/>
          <p:cNvSpPr txBox="1"/>
          <p:nvPr/>
        </p:nvSpPr>
        <p:spPr>
          <a:xfrm>
            <a:off x="3704690" y="476672"/>
            <a:ext cx="5439310" cy="1200329"/>
          </a:xfrm>
          <a:prstGeom prst="rect">
            <a:avLst/>
          </a:prstGeom>
          <a:noFill/>
        </p:spPr>
        <p:txBody>
          <a:bodyPr wrap="none" rtlCol="0">
            <a:spAutoFit/>
          </a:bodyPr>
          <a:lstStyle/>
          <a:p>
            <a:r>
              <a:rPr lang="en-US" sz="3600" b="1" u="sng" dirty="0" smtClean="0"/>
              <a:t>Also p508 and 517 will help</a:t>
            </a:r>
          </a:p>
          <a:p>
            <a:r>
              <a:rPr lang="en-US" sz="3600" b="1" u="sng" dirty="0" smtClean="0"/>
              <a:t>For Pangaea activity</a:t>
            </a:r>
            <a:endParaRPr lang="en-US" sz="3600" b="1" u="sng" dirty="0"/>
          </a:p>
        </p:txBody>
      </p:sp>
    </p:spTree>
    <p:extLst>
      <p:ext uri="{BB962C8B-B14F-4D97-AF65-F5344CB8AC3E}">
        <p14:creationId xmlns:p14="http://schemas.microsoft.com/office/powerpoint/2010/main" val="230159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ad\AppData\Local\Temp\Temp1_images_ch_12.zip\bc10_u4c12_p517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315416"/>
            <a:ext cx="3977630" cy="301446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Dad\AppData\Local\Temp\Temp1_images_ch_12.zip\bc10_u4c12_p51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543" y="-146957"/>
            <a:ext cx="3362647" cy="297445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Dad\AppData\Local\Temp\Temp1_images_ch_12.zip\bc10_u4c12_p517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844824"/>
            <a:ext cx="3067422" cy="328096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Dad\AppData\Local\Temp\Temp1_images_ch_12.zip\bc10_u4c12_p517_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36" y="4063249"/>
            <a:ext cx="3168352" cy="279211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Dad\AppData\Local\Temp\Temp1_images_ch_12.zip\bc10_u4c12_p517_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3880140"/>
            <a:ext cx="2921694" cy="295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57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d\AppData\Local\Temp\Temp1_images_ch_12.zip\bc10_u4c12_p508_fig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4" y="0"/>
            <a:ext cx="90592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949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1099</Words>
  <Application>Microsoft Office PowerPoint</Application>
  <PresentationFormat>On-screen Show (4:3)</PresentationFormat>
  <Paragraphs>99</Paragraphs>
  <Slides>57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Ch 12 wkst 1 continental drift </vt:lpstr>
      <vt:lpstr>1.  What is happening deep below BC and how much are we moving every year and in what direction?</vt:lpstr>
      <vt:lpstr>2.  Read the beige section at the top of page 506.</vt:lpstr>
      <vt:lpstr>3.  Define continental drift theory.</vt:lpstr>
      <vt:lpstr>4.  Who first proposed the continental drift theory?</vt:lpstr>
      <vt:lpstr>5.  What is Pangaea?</vt:lpstr>
      <vt:lpstr>PowerPoint Presentation</vt:lpstr>
      <vt:lpstr>PowerPoint Presentation</vt:lpstr>
      <vt:lpstr>PowerPoint Presentation</vt:lpstr>
      <vt:lpstr>PowerPoint Presentation</vt:lpstr>
      <vt:lpstr>1. Jigsaw puzzle fit</vt:lpstr>
      <vt:lpstr>PowerPoint Presentation</vt:lpstr>
      <vt:lpstr>2. Matching geologic structures and rocks</vt:lpstr>
      <vt:lpstr>3. Matching fossils</vt:lpstr>
      <vt:lpstr>PowerPoint Presentation</vt:lpstr>
      <vt:lpstr>4.  Climatic evidence for continental drift.</vt:lpstr>
      <vt:lpstr>7.  Define paleoglaciation</vt:lpstr>
      <vt:lpstr>PowerPoint Presentation</vt:lpstr>
      <vt:lpstr>8.  Define tectonic plates.</vt:lpstr>
      <vt:lpstr>PowerPoint Presentation</vt:lpstr>
      <vt:lpstr>PowerPoint Presentation</vt:lpstr>
      <vt:lpstr>PowerPoint Presentation</vt:lpstr>
      <vt:lpstr>9.  Define volcanoes.</vt:lpstr>
      <vt:lpstr>PowerPoint Presentation</vt:lpstr>
      <vt:lpstr>10.  Define earthquake.</vt:lpstr>
      <vt:lpstr>11.  Is there a pattern to earthquakes and volcanoes? Explain.</vt:lpstr>
      <vt:lpstr>PowerPoint Presentation</vt:lpstr>
      <vt:lpstr>12.  Define mid-atlantic ridge.</vt:lpstr>
      <vt:lpstr>PowerPoint Presentation</vt:lpstr>
      <vt:lpstr>PowerPoint Presentation</vt:lpstr>
      <vt:lpstr>PowerPoint Presentation</vt:lpstr>
      <vt:lpstr>PowerPoint Presentation</vt:lpstr>
      <vt:lpstr>13.  Where are the youngest rocks, close or far from the ocean ridge?</vt:lpstr>
      <vt:lpstr>14.  Where is there more sediment, close or far from the ocean ridge?</vt:lpstr>
      <vt:lpstr>15.  Sketch and label the diagram fig 12.8 of the ocean ridge.</vt:lpstr>
      <vt:lpstr>16.  What is magnetic reversal and paleomagnetism?</vt:lpstr>
      <vt:lpstr>17.  How does magnetic reversal support plate movement?</vt:lpstr>
      <vt:lpstr>PowerPoint Presentation</vt:lpstr>
      <vt:lpstr>18.  What period of earth magnetism are we in right now? See fig 12.9.</vt:lpstr>
      <vt:lpstr>PowerPoint Presentation</vt:lpstr>
      <vt:lpstr>PowerPoint Presentation</vt:lpstr>
      <vt:lpstr>19.  What is magnetic striping ?</vt:lpstr>
      <vt:lpstr>20.  Define magma.</vt:lpstr>
      <vt:lpstr>21.  Define spreading ridge.</vt:lpstr>
      <vt:lpstr>PowerPoint Presentation</vt:lpstr>
      <vt:lpstr>PowerPoint Presentation</vt:lpstr>
      <vt:lpstr>22.  Define sea floor spreading.</vt:lpstr>
      <vt:lpstr>23.  On a separate sheet of paper, summarize table 12.1 page 513. Put it into your own words.</vt:lpstr>
      <vt:lpstr>PowerPoint Presentation</vt:lpstr>
      <vt:lpstr>24.  Define hot spot.</vt:lpstr>
      <vt:lpstr>25.  What famous island chain is produced by a hot spot?</vt:lpstr>
      <vt:lpstr>PowerPoint Presentation</vt:lpstr>
      <vt:lpstr>PowerPoint Presentation</vt:lpstr>
      <vt:lpstr>PowerPoint Presentation</vt:lpstr>
      <vt:lpstr>PowerPoint Presentation</vt:lpstr>
      <vt:lpstr>26.  Define plate tectonic theory.</vt:lpstr>
      <vt:lpstr>27.  Read p 516 on geothermal energy and answer Q 1 –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12 wkst 1 continental drift </dc:title>
  <dc:creator>Dad</dc:creator>
  <cp:lastModifiedBy>teacher</cp:lastModifiedBy>
  <cp:revision>30</cp:revision>
  <dcterms:created xsi:type="dcterms:W3CDTF">2012-12-21T07:09:42Z</dcterms:created>
  <dcterms:modified xsi:type="dcterms:W3CDTF">2015-12-16T20:06:37Z</dcterms:modified>
</cp:coreProperties>
</file>