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81" r:id="rId8"/>
    <p:sldId id="262" r:id="rId9"/>
    <p:sldId id="263" r:id="rId10"/>
    <p:sldId id="264" r:id="rId11"/>
    <p:sldId id="265" r:id="rId12"/>
    <p:sldId id="282"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83" r:id="rId26"/>
    <p:sldId id="278" r:id="rId27"/>
    <p:sldId id="279" r:id="rId28"/>
    <p:sldId id="280" r:id="rId29"/>
  </p:sldIdLst>
  <p:sldSz cx="9144000" cy="6858000" type="screen4x3"/>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050F6B-10F7-4CFA-9887-610E0EC3F737}" type="datetimeFigureOut">
              <a:rPr lang="en-CA" smtClean="0"/>
              <a:t>13/04/2016</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D7DA2B-AF9D-41DC-BB23-AA5D925F9F47}" type="slidenum">
              <a:rPr lang="en-CA" smtClean="0"/>
              <a:t>‹#›</a:t>
            </a:fld>
            <a:endParaRPr lang="en-CA"/>
          </a:p>
        </p:txBody>
      </p:sp>
    </p:spTree>
    <p:extLst>
      <p:ext uri="{BB962C8B-B14F-4D97-AF65-F5344CB8AC3E}">
        <p14:creationId xmlns:p14="http://schemas.microsoft.com/office/powerpoint/2010/main" val="3649993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5D7DA2B-AF9D-41DC-BB23-AA5D925F9F47}" type="slidenum">
              <a:rPr lang="en-CA" smtClean="0"/>
              <a:t>2</a:t>
            </a:fld>
            <a:endParaRPr lang="en-CA"/>
          </a:p>
        </p:txBody>
      </p:sp>
    </p:spTree>
    <p:extLst>
      <p:ext uri="{BB962C8B-B14F-4D97-AF65-F5344CB8AC3E}">
        <p14:creationId xmlns:p14="http://schemas.microsoft.com/office/powerpoint/2010/main" val="120086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17399EE2-EBE0-44DA-B71A-920AE76FA190}"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B595F7C-FC21-486C-ABE4-4871EA44A20E}" type="slidenum">
              <a:rPr lang="en-CA" smtClean="0"/>
              <a:t>‹#›</a:t>
            </a:fld>
            <a:endParaRPr lang="en-CA"/>
          </a:p>
        </p:txBody>
      </p:sp>
    </p:spTree>
    <p:extLst>
      <p:ext uri="{BB962C8B-B14F-4D97-AF65-F5344CB8AC3E}">
        <p14:creationId xmlns:p14="http://schemas.microsoft.com/office/powerpoint/2010/main" val="586824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7399EE2-EBE0-44DA-B71A-920AE76FA190}"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B595F7C-FC21-486C-ABE4-4871EA44A20E}" type="slidenum">
              <a:rPr lang="en-CA" smtClean="0"/>
              <a:t>‹#›</a:t>
            </a:fld>
            <a:endParaRPr lang="en-CA"/>
          </a:p>
        </p:txBody>
      </p:sp>
    </p:spTree>
    <p:extLst>
      <p:ext uri="{BB962C8B-B14F-4D97-AF65-F5344CB8AC3E}">
        <p14:creationId xmlns:p14="http://schemas.microsoft.com/office/powerpoint/2010/main" val="1090193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7399EE2-EBE0-44DA-B71A-920AE76FA190}"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B595F7C-FC21-486C-ABE4-4871EA44A20E}" type="slidenum">
              <a:rPr lang="en-CA" smtClean="0"/>
              <a:t>‹#›</a:t>
            </a:fld>
            <a:endParaRPr lang="en-CA"/>
          </a:p>
        </p:txBody>
      </p:sp>
    </p:spTree>
    <p:extLst>
      <p:ext uri="{BB962C8B-B14F-4D97-AF65-F5344CB8AC3E}">
        <p14:creationId xmlns:p14="http://schemas.microsoft.com/office/powerpoint/2010/main" val="321355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7399EE2-EBE0-44DA-B71A-920AE76FA190}"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B595F7C-FC21-486C-ABE4-4871EA44A20E}" type="slidenum">
              <a:rPr lang="en-CA" smtClean="0"/>
              <a:t>‹#›</a:t>
            </a:fld>
            <a:endParaRPr lang="en-CA"/>
          </a:p>
        </p:txBody>
      </p:sp>
    </p:spTree>
    <p:extLst>
      <p:ext uri="{BB962C8B-B14F-4D97-AF65-F5344CB8AC3E}">
        <p14:creationId xmlns:p14="http://schemas.microsoft.com/office/powerpoint/2010/main" val="3723996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399EE2-EBE0-44DA-B71A-920AE76FA190}"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B595F7C-FC21-486C-ABE4-4871EA44A20E}" type="slidenum">
              <a:rPr lang="en-CA" smtClean="0"/>
              <a:t>‹#›</a:t>
            </a:fld>
            <a:endParaRPr lang="en-CA"/>
          </a:p>
        </p:txBody>
      </p:sp>
    </p:spTree>
    <p:extLst>
      <p:ext uri="{BB962C8B-B14F-4D97-AF65-F5344CB8AC3E}">
        <p14:creationId xmlns:p14="http://schemas.microsoft.com/office/powerpoint/2010/main" val="230405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17399EE2-EBE0-44DA-B71A-920AE76FA190}" type="datetimeFigureOut">
              <a:rPr lang="en-CA" smtClean="0"/>
              <a:t>13/04/2016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B595F7C-FC21-486C-ABE4-4871EA44A20E}" type="slidenum">
              <a:rPr lang="en-CA" smtClean="0"/>
              <a:t>‹#›</a:t>
            </a:fld>
            <a:endParaRPr lang="en-CA"/>
          </a:p>
        </p:txBody>
      </p:sp>
    </p:spTree>
    <p:extLst>
      <p:ext uri="{BB962C8B-B14F-4D97-AF65-F5344CB8AC3E}">
        <p14:creationId xmlns:p14="http://schemas.microsoft.com/office/powerpoint/2010/main" val="1878072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17399EE2-EBE0-44DA-B71A-920AE76FA190}" type="datetimeFigureOut">
              <a:rPr lang="en-CA" smtClean="0"/>
              <a:t>13/04/2016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B595F7C-FC21-486C-ABE4-4871EA44A20E}" type="slidenum">
              <a:rPr lang="en-CA" smtClean="0"/>
              <a:t>‹#›</a:t>
            </a:fld>
            <a:endParaRPr lang="en-CA"/>
          </a:p>
        </p:txBody>
      </p:sp>
    </p:spTree>
    <p:extLst>
      <p:ext uri="{BB962C8B-B14F-4D97-AF65-F5344CB8AC3E}">
        <p14:creationId xmlns:p14="http://schemas.microsoft.com/office/powerpoint/2010/main" val="531076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17399EE2-EBE0-44DA-B71A-920AE76FA190}" type="datetimeFigureOut">
              <a:rPr lang="en-CA" smtClean="0"/>
              <a:t>13/04/2016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B595F7C-FC21-486C-ABE4-4871EA44A20E}" type="slidenum">
              <a:rPr lang="en-CA" smtClean="0"/>
              <a:t>‹#›</a:t>
            </a:fld>
            <a:endParaRPr lang="en-CA"/>
          </a:p>
        </p:txBody>
      </p:sp>
    </p:spTree>
    <p:extLst>
      <p:ext uri="{BB962C8B-B14F-4D97-AF65-F5344CB8AC3E}">
        <p14:creationId xmlns:p14="http://schemas.microsoft.com/office/powerpoint/2010/main" val="1770785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399EE2-EBE0-44DA-B71A-920AE76FA190}" type="datetimeFigureOut">
              <a:rPr lang="en-CA" smtClean="0"/>
              <a:t>13/04/2016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B595F7C-FC21-486C-ABE4-4871EA44A20E}" type="slidenum">
              <a:rPr lang="en-CA" smtClean="0"/>
              <a:t>‹#›</a:t>
            </a:fld>
            <a:endParaRPr lang="en-CA"/>
          </a:p>
        </p:txBody>
      </p:sp>
    </p:spTree>
    <p:extLst>
      <p:ext uri="{BB962C8B-B14F-4D97-AF65-F5344CB8AC3E}">
        <p14:creationId xmlns:p14="http://schemas.microsoft.com/office/powerpoint/2010/main" val="2682006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399EE2-EBE0-44DA-B71A-920AE76FA190}" type="datetimeFigureOut">
              <a:rPr lang="en-CA" smtClean="0"/>
              <a:t>13/04/2016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B595F7C-FC21-486C-ABE4-4871EA44A20E}" type="slidenum">
              <a:rPr lang="en-CA" smtClean="0"/>
              <a:t>‹#›</a:t>
            </a:fld>
            <a:endParaRPr lang="en-CA"/>
          </a:p>
        </p:txBody>
      </p:sp>
    </p:spTree>
    <p:extLst>
      <p:ext uri="{BB962C8B-B14F-4D97-AF65-F5344CB8AC3E}">
        <p14:creationId xmlns:p14="http://schemas.microsoft.com/office/powerpoint/2010/main" val="3544497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399EE2-EBE0-44DA-B71A-920AE76FA190}" type="datetimeFigureOut">
              <a:rPr lang="en-CA" smtClean="0"/>
              <a:t>13/04/2016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B595F7C-FC21-486C-ABE4-4871EA44A20E}" type="slidenum">
              <a:rPr lang="en-CA" smtClean="0"/>
              <a:t>‹#›</a:t>
            </a:fld>
            <a:endParaRPr lang="en-CA"/>
          </a:p>
        </p:txBody>
      </p:sp>
    </p:spTree>
    <p:extLst>
      <p:ext uri="{BB962C8B-B14F-4D97-AF65-F5344CB8AC3E}">
        <p14:creationId xmlns:p14="http://schemas.microsoft.com/office/powerpoint/2010/main" val="2473423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99EE2-EBE0-44DA-B71A-920AE76FA190}" type="datetimeFigureOut">
              <a:rPr lang="en-CA" smtClean="0"/>
              <a:t>13/04/2016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595F7C-FC21-486C-ABE4-4871EA44A20E}" type="slidenum">
              <a:rPr lang="en-CA" smtClean="0"/>
              <a:t>‹#›</a:t>
            </a:fld>
            <a:endParaRPr lang="en-CA"/>
          </a:p>
        </p:txBody>
      </p:sp>
    </p:spTree>
    <p:extLst>
      <p:ext uri="{BB962C8B-B14F-4D97-AF65-F5344CB8AC3E}">
        <p14:creationId xmlns:p14="http://schemas.microsoft.com/office/powerpoint/2010/main" val="2904747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Science 10 Ch. 5 </a:t>
            </a:r>
            <a:r>
              <a:rPr lang="en-CA" dirty="0" err="1" smtClean="0"/>
              <a:t>wkst</a:t>
            </a:r>
            <a:r>
              <a:rPr lang="en-CA" dirty="0" smtClean="0"/>
              <a:t> 3</a:t>
            </a:r>
            <a:endParaRPr lang="en-CA" dirty="0"/>
          </a:p>
        </p:txBody>
      </p:sp>
      <p:sp>
        <p:nvSpPr>
          <p:cNvPr id="3" name="Subtitle 2"/>
          <p:cNvSpPr>
            <a:spLocks noGrp="1"/>
          </p:cNvSpPr>
          <p:nvPr>
            <p:ph type="subTitle" idx="1"/>
          </p:nvPr>
        </p:nvSpPr>
        <p:spPr/>
        <p:txBody>
          <a:bodyPr>
            <a:normAutofit/>
          </a:bodyPr>
          <a:lstStyle/>
          <a:p>
            <a:r>
              <a:rPr lang="en-CA" sz="4400" b="1" dirty="0" smtClean="0"/>
              <a:t>Acids Bases and Salts</a:t>
            </a:r>
            <a:endParaRPr lang="en-CA" sz="4400" b="1" dirty="0"/>
          </a:p>
        </p:txBody>
      </p:sp>
    </p:spTree>
    <p:extLst>
      <p:ext uri="{BB962C8B-B14F-4D97-AF65-F5344CB8AC3E}">
        <p14:creationId xmlns:p14="http://schemas.microsoft.com/office/powerpoint/2010/main" val="35384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 </a:t>
            </a:r>
            <a:endParaRPr lang="en-CA" dirty="0"/>
          </a:p>
        </p:txBody>
      </p:sp>
      <p:sp>
        <p:nvSpPr>
          <p:cNvPr id="3" name="Content Placeholder 2"/>
          <p:cNvSpPr>
            <a:spLocks noGrp="1"/>
          </p:cNvSpPr>
          <p:nvPr>
            <p:ph idx="1"/>
          </p:nvPr>
        </p:nvSpPr>
        <p:spPr/>
        <p:txBody>
          <a:bodyPr>
            <a:normAutofit/>
          </a:bodyPr>
          <a:lstStyle/>
          <a:p>
            <a:r>
              <a:rPr lang="en-CA" sz="3000" dirty="0" smtClean="0"/>
              <a:t>CH</a:t>
            </a:r>
            <a:r>
              <a:rPr lang="en-CA" sz="4000" baseline="-25000" dirty="0" smtClean="0"/>
              <a:t>3</a:t>
            </a:r>
            <a:r>
              <a:rPr lang="en-CA" sz="3000" dirty="0" smtClean="0"/>
              <a:t>COOH  +  Mg(OH)</a:t>
            </a:r>
            <a:r>
              <a:rPr lang="en-CA" sz="4000" baseline="-25000" dirty="0" smtClean="0"/>
              <a:t>2</a:t>
            </a:r>
            <a:r>
              <a:rPr lang="en-CA" sz="3000" dirty="0" smtClean="0"/>
              <a:t>         Mg(CH</a:t>
            </a:r>
            <a:r>
              <a:rPr lang="en-CA" sz="4000" baseline="-25000" dirty="0" smtClean="0"/>
              <a:t>3</a:t>
            </a:r>
            <a:r>
              <a:rPr lang="en-CA" sz="3000" dirty="0" smtClean="0"/>
              <a:t>COO)</a:t>
            </a:r>
            <a:r>
              <a:rPr lang="en-CA" sz="4000" baseline="-25000" dirty="0" smtClean="0"/>
              <a:t>2</a:t>
            </a:r>
            <a:r>
              <a:rPr lang="en-CA" sz="3000" dirty="0" smtClean="0"/>
              <a:t> + H</a:t>
            </a:r>
            <a:r>
              <a:rPr lang="en-CA" sz="4000" baseline="-25000" dirty="0" smtClean="0"/>
              <a:t>2</a:t>
            </a:r>
            <a:r>
              <a:rPr lang="en-CA" sz="3000" dirty="0" smtClean="0"/>
              <a:t>O </a:t>
            </a:r>
          </a:p>
          <a:p>
            <a:r>
              <a:rPr lang="en-CA" sz="3000" dirty="0" smtClean="0"/>
              <a:t>Acid		base			salt	</a:t>
            </a:r>
            <a:r>
              <a:rPr lang="en-CA" sz="3000" dirty="0"/>
              <a:t> </a:t>
            </a:r>
            <a:r>
              <a:rPr lang="en-CA" sz="3000" dirty="0" smtClean="0"/>
              <a:t>      water</a:t>
            </a:r>
          </a:p>
          <a:p>
            <a:endParaRPr lang="en-CA" sz="3000" dirty="0"/>
          </a:p>
          <a:p>
            <a:r>
              <a:rPr lang="en-CA" sz="3000" dirty="0" smtClean="0"/>
              <a:t>Vinegar plus magnesium hydroxide forms magnesium acetate. This salt is used to remove ice on roads and is less harmful to cars and the environment.</a:t>
            </a:r>
            <a:endParaRPr lang="en-CA" sz="3000" dirty="0"/>
          </a:p>
        </p:txBody>
      </p:sp>
      <p:cxnSp>
        <p:nvCxnSpPr>
          <p:cNvPr id="5" name="Straight Arrow Connector 4"/>
          <p:cNvCxnSpPr/>
          <p:nvPr/>
        </p:nvCxnSpPr>
        <p:spPr>
          <a:xfrm>
            <a:off x="4608004" y="1916832"/>
            <a:ext cx="50405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54353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 Q 1-5 page 236</a:t>
            </a:r>
            <a:endParaRPr lang="en-CA" dirty="0"/>
          </a:p>
        </p:txBody>
      </p:sp>
      <p:sp>
        <p:nvSpPr>
          <p:cNvPr id="3" name="Content Placeholder 2"/>
          <p:cNvSpPr>
            <a:spLocks noGrp="1"/>
          </p:cNvSpPr>
          <p:nvPr>
            <p:ph idx="1"/>
          </p:nvPr>
        </p:nvSpPr>
        <p:spPr>
          <a:xfrm>
            <a:off x="0" y="1124744"/>
            <a:ext cx="9144000" cy="5733256"/>
          </a:xfrm>
        </p:spPr>
        <p:txBody>
          <a:bodyPr>
            <a:normAutofit/>
          </a:bodyPr>
          <a:lstStyle/>
          <a:p>
            <a:pPr marL="0" indent="0">
              <a:buNone/>
            </a:pPr>
            <a:r>
              <a:rPr lang="en-CA" sz="4000" dirty="0" smtClean="0"/>
              <a:t>1.  </a:t>
            </a:r>
            <a:r>
              <a:rPr lang="en-CA" sz="4000" dirty="0" err="1" smtClean="0"/>
              <a:t>HCl</a:t>
            </a:r>
            <a:r>
              <a:rPr lang="en-CA" sz="4000" dirty="0" smtClean="0"/>
              <a:t>  +  KOH		</a:t>
            </a:r>
          </a:p>
          <a:p>
            <a:pPr marL="0" indent="0">
              <a:buNone/>
            </a:pPr>
            <a:r>
              <a:rPr lang="en-CA" sz="4000" dirty="0" smtClean="0"/>
              <a:t>2. H</a:t>
            </a:r>
            <a:r>
              <a:rPr lang="en-CA" sz="4000" baseline="-25000" dirty="0" smtClean="0"/>
              <a:t>2</a:t>
            </a:r>
            <a:r>
              <a:rPr lang="en-CA" sz="4000" dirty="0" smtClean="0"/>
              <a:t>CO</a:t>
            </a:r>
            <a:r>
              <a:rPr lang="en-CA" sz="4000" baseline="-25000" dirty="0" smtClean="0"/>
              <a:t>3</a:t>
            </a:r>
            <a:r>
              <a:rPr lang="en-CA" sz="4000" dirty="0" smtClean="0"/>
              <a:t>  +  Mg(OH)</a:t>
            </a:r>
            <a:r>
              <a:rPr lang="en-CA" sz="4000" baseline="-25000" dirty="0" smtClean="0"/>
              <a:t>2</a:t>
            </a:r>
            <a:r>
              <a:rPr lang="en-CA" sz="4000" dirty="0" smtClean="0"/>
              <a:t> 		</a:t>
            </a:r>
          </a:p>
          <a:p>
            <a:pPr marL="0" indent="0">
              <a:buNone/>
            </a:pPr>
            <a:r>
              <a:rPr lang="en-CA" sz="4000" dirty="0" smtClean="0"/>
              <a:t>3. CH</a:t>
            </a:r>
            <a:r>
              <a:rPr lang="en-CA" sz="4000" baseline="-25000" dirty="0" smtClean="0"/>
              <a:t>3</a:t>
            </a:r>
            <a:r>
              <a:rPr lang="en-CA" sz="4000" dirty="0" smtClean="0"/>
              <a:t>COOH + </a:t>
            </a:r>
            <a:r>
              <a:rPr lang="en-CA" sz="4000" dirty="0" err="1" smtClean="0"/>
              <a:t>CsOH</a:t>
            </a:r>
            <a:r>
              <a:rPr lang="en-CA" sz="4000" dirty="0" smtClean="0"/>
              <a:t> 	</a:t>
            </a:r>
          </a:p>
          <a:p>
            <a:pPr marL="0" indent="0">
              <a:buNone/>
            </a:pPr>
            <a:r>
              <a:rPr lang="en-CA" sz="4000" dirty="0" smtClean="0"/>
              <a:t>4. H</a:t>
            </a:r>
            <a:r>
              <a:rPr lang="en-CA" sz="4000" baseline="-25000" dirty="0" smtClean="0"/>
              <a:t>3</a:t>
            </a:r>
            <a:r>
              <a:rPr lang="en-CA" sz="4000" dirty="0" smtClean="0"/>
              <a:t>PO</a:t>
            </a:r>
            <a:r>
              <a:rPr lang="en-CA" sz="4000" baseline="-25000" dirty="0" smtClean="0"/>
              <a:t>4</a:t>
            </a:r>
            <a:r>
              <a:rPr lang="en-CA" sz="4000" dirty="0" smtClean="0"/>
              <a:t> +  </a:t>
            </a:r>
            <a:r>
              <a:rPr lang="en-CA" sz="4000" dirty="0" err="1" smtClean="0"/>
              <a:t>NaOH</a:t>
            </a:r>
            <a:r>
              <a:rPr lang="en-CA" sz="4000" dirty="0" smtClean="0"/>
              <a:t>		</a:t>
            </a:r>
          </a:p>
          <a:p>
            <a:pPr marL="0" indent="0">
              <a:buNone/>
            </a:pPr>
            <a:r>
              <a:rPr lang="en-CA" sz="4000" dirty="0" smtClean="0"/>
              <a:t>5</a:t>
            </a:r>
            <a:r>
              <a:rPr lang="en-CA" sz="4000" smtClean="0"/>
              <a:t>. HNO</a:t>
            </a:r>
            <a:r>
              <a:rPr lang="en-CA" sz="4000" baseline="-25000" smtClean="0"/>
              <a:t>3</a:t>
            </a:r>
            <a:r>
              <a:rPr lang="en-CA" sz="4000" smtClean="0"/>
              <a:t> </a:t>
            </a:r>
            <a:r>
              <a:rPr lang="en-CA" sz="4000" dirty="0" smtClean="0"/>
              <a:t>+ Ca(OH)</a:t>
            </a:r>
            <a:r>
              <a:rPr lang="en-CA" sz="4000" baseline="-25000" dirty="0" smtClean="0"/>
              <a:t>2</a:t>
            </a:r>
            <a:r>
              <a:rPr lang="en-CA" sz="4000" dirty="0" smtClean="0"/>
              <a:t>		</a:t>
            </a:r>
            <a:endParaRPr lang="en-CA" sz="4000" dirty="0"/>
          </a:p>
        </p:txBody>
      </p:sp>
      <p:cxnSp>
        <p:nvCxnSpPr>
          <p:cNvPr id="5" name="Straight Arrow Connector 4"/>
          <p:cNvCxnSpPr/>
          <p:nvPr/>
        </p:nvCxnSpPr>
        <p:spPr>
          <a:xfrm>
            <a:off x="3635896" y="1484784"/>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 name="Straight Arrow Connector 5"/>
          <p:cNvCxnSpPr/>
          <p:nvPr/>
        </p:nvCxnSpPr>
        <p:spPr>
          <a:xfrm>
            <a:off x="4788024" y="2204864"/>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4355976" y="2924944"/>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a:xfrm>
            <a:off x="4572000" y="3645024"/>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a:off x="4572000" y="4365104"/>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07398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 Q 1-5 page 236</a:t>
            </a:r>
            <a:endParaRPr lang="en-CA" dirty="0"/>
          </a:p>
        </p:txBody>
      </p:sp>
      <p:sp>
        <p:nvSpPr>
          <p:cNvPr id="3" name="Content Placeholder 2"/>
          <p:cNvSpPr>
            <a:spLocks noGrp="1"/>
          </p:cNvSpPr>
          <p:nvPr>
            <p:ph idx="1"/>
          </p:nvPr>
        </p:nvSpPr>
        <p:spPr>
          <a:xfrm>
            <a:off x="0" y="1124744"/>
            <a:ext cx="9144000" cy="5733256"/>
          </a:xfrm>
        </p:spPr>
        <p:txBody>
          <a:bodyPr>
            <a:normAutofit/>
          </a:bodyPr>
          <a:lstStyle/>
          <a:p>
            <a:pPr marL="0" indent="0">
              <a:buNone/>
            </a:pPr>
            <a:r>
              <a:rPr lang="en-CA" sz="4000" dirty="0" smtClean="0"/>
              <a:t>1.  </a:t>
            </a:r>
            <a:r>
              <a:rPr lang="en-CA" sz="4000" dirty="0" err="1" smtClean="0"/>
              <a:t>HCl</a:t>
            </a:r>
            <a:r>
              <a:rPr lang="en-CA" sz="4000" dirty="0" smtClean="0"/>
              <a:t>  +  KOH		</a:t>
            </a:r>
            <a:r>
              <a:rPr lang="en-CA" sz="4000" dirty="0" err="1" smtClean="0"/>
              <a:t>KCl</a:t>
            </a:r>
            <a:r>
              <a:rPr lang="en-CA" sz="4000" dirty="0" smtClean="0"/>
              <a:t>  + H</a:t>
            </a:r>
            <a:r>
              <a:rPr lang="en-CA" sz="4000" baseline="-25000" dirty="0" smtClean="0"/>
              <a:t>2</a:t>
            </a:r>
            <a:r>
              <a:rPr lang="en-CA" sz="4000" dirty="0" smtClean="0"/>
              <a:t>O  </a:t>
            </a:r>
          </a:p>
          <a:p>
            <a:pPr marL="0" indent="0">
              <a:buNone/>
            </a:pPr>
            <a:r>
              <a:rPr lang="en-CA" sz="4000" dirty="0" smtClean="0"/>
              <a:t>2. H</a:t>
            </a:r>
            <a:r>
              <a:rPr lang="en-CA" sz="4000" baseline="-25000" dirty="0" smtClean="0"/>
              <a:t>2</a:t>
            </a:r>
            <a:r>
              <a:rPr lang="en-CA" sz="4000" dirty="0" smtClean="0"/>
              <a:t>CO</a:t>
            </a:r>
            <a:r>
              <a:rPr lang="en-CA" sz="4000" baseline="-25000" dirty="0" smtClean="0"/>
              <a:t>3</a:t>
            </a:r>
            <a:r>
              <a:rPr lang="en-CA" sz="4000" dirty="0" smtClean="0"/>
              <a:t>  +  Mg(OH)</a:t>
            </a:r>
            <a:r>
              <a:rPr lang="en-CA" sz="4000" baseline="-25000" dirty="0" smtClean="0"/>
              <a:t>2</a:t>
            </a:r>
            <a:r>
              <a:rPr lang="en-CA" sz="4000" dirty="0" smtClean="0"/>
              <a:t> 		MgCO</a:t>
            </a:r>
            <a:r>
              <a:rPr lang="en-CA" sz="4000" baseline="-25000" dirty="0" smtClean="0"/>
              <a:t>3</a:t>
            </a:r>
            <a:r>
              <a:rPr lang="en-CA" sz="4000" dirty="0" smtClean="0"/>
              <a:t> + 2H</a:t>
            </a:r>
            <a:r>
              <a:rPr lang="en-CA" sz="4000" baseline="-25000" dirty="0" smtClean="0"/>
              <a:t>2</a:t>
            </a:r>
            <a:r>
              <a:rPr lang="en-CA" sz="4000" dirty="0" smtClean="0"/>
              <a:t>O</a:t>
            </a:r>
          </a:p>
          <a:p>
            <a:pPr marL="0" indent="0">
              <a:buNone/>
            </a:pPr>
            <a:r>
              <a:rPr lang="en-CA" sz="4000" dirty="0" smtClean="0"/>
              <a:t>3. CH</a:t>
            </a:r>
            <a:r>
              <a:rPr lang="en-CA" sz="4000" baseline="-25000" dirty="0" smtClean="0"/>
              <a:t>3</a:t>
            </a:r>
            <a:r>
              <a:rPr lang="en-CA" sz="4000" dirty="0" smtClean="0"/>
              <a:t>COOH + </a:t>
            </a:r>
            <a:r>
              <a:rPr lang="en-CA" sz="4000" dirty="0" err="1" smtClean="0"/>
              <a:t>CsOH</a:t>
            </a:r>
            <a:r>
              <a:rPr lang="en-CA" sz="4000" dirty="0" smtClean="0"/>
              <a:t> 	</a:t>
            </a:r>
            <a:r>
              <a:rPr lang="en-CA" sz="4000" dirty="0"/>
              <a:t> </a:t>
            </a:r>
            <a:r>
              <a:rPr lang="en-CA" sz="4000" dirty="0" smtClean="0"/>
              <a:t>  CsCH</a:t>
            </a:r>
            <a:r>
              <a:rPr lang="en-CA" sz="4000" baseline="-25000" dirty="0" smtClean="0"/>
              <a:t>3</a:t>
            </a:r>
            <a:r>
              <a:rPr lang="en-CA" sz="4000" dirty="0" smtClean="0"/>
              <a:t>COO  + H</a:t>
            </a:r>
            <a:r>
              <a:rPr lang="en-CA" sz="4000" baseline="-25000" dirty="0" smtClean="0"/>
              <a:t>2</a:t>
            </a:r>
            <a:r>
              <a:rPr lang="en-CA" sz="4000" dirty="0" smtClean="0"/>
              <a:t>O</a:t>
            </a:r>
          </a:p>
          <a:p>
            <a:pPr marL="0" indent="0">
              <a:buNone/>
            </a:pPr>
            <a:r>
              <a:rPr lang="en-CA" sz="4000" dirty="0" smtClean="0"/>
              <a:t>4. H</a:t>
            </a:r>
            <a:r>
              <a:rPr lang="en-CA" sz="4000" baseline="-25000" dirty="0" smtClean="0"/>
              <a:t>3</a:t>
            </a:r>
            <a:r>
              <a:rPr lang="en-CA" sz="4000" dirty="0" smtClean="0"/>
              <a:t>PO</a:t>
            </a:r>
            <a:r>
              <a:rPr lang="en-CA" sz="4000" baseline="-25000" dirty="0" smtClean="0"/>
              <a:t>4</a:t>
            </a:r>
            <a:r>
              <a:rPr lang="en-CA" sz="4000" dirty="0" smtClean="0"/>
              <a:t> +  3NaOH		Na</a:t>
            </a:r>
            <a:r>
              <a:rPr lang="en-CA" sz="4000" baseline="-25000" dirty="0" smtClean="0"/>
              <a:t>3</a:t>
            </a:r>
            <a:r>
              <a:rPr lang="en-CA" sz="4000" dirty="0" smtClean="0"/>
              <a:t>PO</a:t>
            </a:r>
            <a:r>
              <a:rPr lang="en-CA" sz="4000" baseline="-25000" dirty="0" smtClean="0"/>
              <a:t>4</a:t>
            </a:r>
            <a:r>
              <a:rPr lang="en-CA" sz="4000" dirty="0" smtClean="0"/>
              <a:t> + 3H</a:t>
            </a:r>
            <a:r>
              <a:rPr lang="en-CA" sz="4000" baseline="-25000" dirty="0" smtClean="0"/>
              <a:t>2</a:t>
            </a:r>
            <a:r>
              <a:rPr lang="en-CA" sz="4000" dirty="0" smtClean="0"/>
              <a:t>O</a:t>
            </a:r>
          </a:p>
          <a:p>
            <a:pPr marL="0" indent="0">
              <a:buNone/>
            </a:pPr>
            <a:r>
              <a:rPr lang="en-CA" sz="4000" dirty="0" smtClean="0"/>
              <a:t>5. 2HNO</a:t>
            </a:r>
            <a:r>
              <a:rPr lang="en-CA" sz="4000" baseline="-25000" dirty="0" smtClean="0"/>
              <a:t>3</a:t>
            </a:r>
            <a:r>
              <a:rPr lang="en-CA" sz="4000" dirty="0" smtClean="0"/>
              <a:t> + </a:t>
            </a:r>
            <a:r>
              <a:rPr lang="en-CA" sz="4000" dirty="0" err="1" smtClean="0"/>
              <a:t>Ca</a:t>
            </a:r>
            <a:r>
              <a:rPr lang="en-CA" sz="4000" dirty="0" smtClean="0"/>
              <a:t>(OH)</a:t>
            </a:r>
            <a:r>
              <a:rPr lang="en-CA" sz="4000" baseline="-25000" dirty="0" smtClean="0"/>
              <a:t>2</a:t>
            </a:r>
            <a:r>
              <a:rPr lang="en-CA" sz="4000" dirty="0" smtClean="0"/>
              <a:t>		</a:t>
            </a:r>
            <a:r>
              <a:rPr lang="en-CA" sz="4000" dirty="0" err="1" smtClean="0"/>
              <a:t>Ca</a:t>
            </a:r>
            <a:r>
              <a:rPr lang="en-CA" sz="4000" dirty="0" smtClean="0"/>
              <a:t>(NO</a:t>
            </a:r>
            <a:r>
              <a:rPr lang="en-CA" sz="4000" baseline="-25000" dirty="0" smtClean="0"/>
              <a:t>3</a:t>
            </a:r>
            <a:r>
              <a:rPr lang="en-CA" sz="4000" dirty="0" smtClean="0"/>
              <a:t>)</a:t>
            </a:r>
            <a:r>
              <a:rPr lang="en-CA" sz="4000" baseline="-25000" dirty="0" smtClean="0"/>
              <a:t>2</a:t>
            </a:r>
            <a:r>
              <a:rPr lang="en-CA" sz="4000" dirty="0" smtClean="0"/>
              <a:t> + 2H</a:t>
            </a:r>
            <a:r>
              <a:rPr lang="en-CA" sz="4000" baseline="-25000" dirty="0" smtClean="0"/>
              <a:t>2</a:t>
            </a:r>
            <a:r>
              <a:rPr lang="en-CA" sz="4000" dirty="0" smtClean="0"/>
              <a:t>O  </a:t>
            </a:r>
            <a:endParaRPr lang="en-CA" sz="4000" dirty="0"/>
          </a:p>
        </p:txBody>
      </p:sp>
      <p:cxnSp>
        <p:nvCxnSpPr>
          <p:cNvPr id="5" name="Straight Arrow Connector 4"/>
          <p:cNvCxnSpPr/>
          <p:nvPr/>
        </p:nvCxnSpPr>
        <p:spPr>
          <a:xfrm>
            <a:off x="3635896" y="1484784"/>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 name="Straight Arrow Connector 5"/>
          <p:cNvCxnSpPr/>
          <p:nvPr/>
        </p:nvCxnSpPr>
        <p:spPr>
          <a:xfrm>
            <a:off x="4788024" y="2204864"/>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4355976" y="2924944"/>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a:xfrm>
            <a:off x="4572000" y="3645024"/>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a:off x="4572000" y="4365104"/>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172706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8. Define oxides</a:t>
            </a:r>
            <a:endParaRPr lang="en-CA" dirty="0"/>
          </a:p>
        </p:txBody>
      </p:sp>
      <p:sp>
        <p:nvSpPr>
          <p:cNvPr id="3" name="Content Placeholder 2"/>
          <p:cNvSpPr>
            <a:spLocks noGrp="1"/>
          </p:cNvSpPr>
          <p:nvPr>
            <p:ph idx="1"/>
          </p:nvPr>
        </p:nvSpPr>
        <p:spPr/>
        <p:txBody>
          <a:bodyPr>
            <a:normAutofit/>
          </a:bodyPr>
          <a:lstStyle/>
          <a:p>
            <a:r>
              <a:rPr lang="en-CA" sz="4400" dirty="0" smtClean="0"/>
              <a:t>A chemical compound that includes at least one oxygen atom or ion along with one or more other elements.</a:t>
            </a:r>
          </a:p>
          <a:p>
            <a:endParaRPr lang="en-CA" sz="4400" dirty="0"/>
          </a:p>
          <a:p>
            <a:r>
              <a:rPr lang="en-CA" sz="4400" dirty="0" err="1" smtClean="0"/>
              <a:t>eg</a:t>
            </a:r>
            <a:r>
              <a:rPr lang="en-CA" sz="4400" dirty="0" smtClean="0"/>
              <a:t>  Na</a:t>
            </a:r>
            <a:r>
              <a:rPr lang="en-CA" sz="4400" baseline="-25000" dirty="0" smtClean="0"/>
              <a:t>2</a:t>
            </a:r>
            <a:r>
              <a:rPr lang="en-CA" sz="4400" dirty="0" smtClean="0"/>
              <a:t>O		SO</a:t>
            </a:r>
            <a:r>
              <a:rPr lang="en-CA" sz="4400" baseline="-25000" dirty="0" smtClean="0"/>
              <a:t>2</a:t>
            </a:r>
            <a:endParaRPr lang="en-CA" sz="4400" baseline="-25000" dirty="0"/>
          </a:p>
        </p:txBody>
      </p:sp>
    </p:spTree>
    <p:extLst>
      <p:ext uri="{BB962C8B-B14F-4D97-AF65-F5344CB8AC3E}">
        <p14:creationId xmlns:p14="http://schemas.microsoft.com/office/powerpoint/2010/main" val="11071680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9. Define metal oxides</a:t>
            </a:r>
            <a:endParaRPr lang="en-CA" dirty="0"/>
          </a:p>
        </p:txBody>
      </p:sp>
      <p:sp>
        <p:nvSpPr>
          <p:cNvPr id="3" name="Content Placeholder 2"/>
          <p:cNvSpPr>
            <a:spLocks noGrp="1"/>
          </p:cNvSpPr>
          <p:nvPr>
            <p:ph idx="1"/>
          </p:nvPr>
        </p:nvSpPr>
        <p:spPr/>
        <p:txBody>
          <a:bodyPr>
            <a:normAutofit/>
          </a:bodyPr>
          <a:lstStyle/>
          <a:p>
            <a:r>
              <a:rPr lang="en-CA" sz="4000" dirty="0" smtClean="0"/>
              <a:t>A chemical compound that contains a metal chemically combined with oxygen.</a:t>
            </a:r>
          </a:p>
          <a:p>
            <a:endParaRPr lang="en-CA" sz="4000" dirty="0"/>
          </a:p>
          <a:p>
            <a:r>
              <a:rPr lang="en-CA" sz="4000" dirty="0" err="1" smtClean="0"/>
              <a:t>eg</a:t>
            </a:r>
            <a:r>
              <a:rPr lang="en-CA" sz="4000" dirty="0" smtClean="0"/>
              <a:t>   </a:t>
            </a:r>
            <a:r>
              <a:rPr lang="en-CA" sz="4000" dirty="0" err="1" smtClean="0"/>
              <a:t>CaO</a:t>
            </a:r>
            <a:endParaRPr lang="en-CA" sz="4000" dirty="0"/>
          </a:p>
        </p:txBody>
      </p:sp>
    </p:spTree>
    <p:extLst>
      <p:ext uri="{BB962C8B-B14F-4D97-AF65-F5344CB8AC3E}">
        <p14:creationId xmlns:p14="http://schemas.microsoft.com/office/powerpoint/2010/main" val="42808210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10. What happens to the solution when a metal oxide dissolves in water?</a:t>
            </a:r>
            <a:endParaRPr lang="en-CA" dirty="0"/>
          </a:p>
        </p:txBody>
      </p:sp>
      <p:sp>
        <p:nvSpPr>
          <p:cNvPr id="3" name="Content Placeholder 2"/>
          <p:cNvSpPr>
            <a:spLocks noGrp="1"/>
          </p:cNvSpPr>
          <p:nvPr>
            <p:ph idx="1"/>
          </p:nvPr>
        </p:nvSpPr>
        <p:spPr/>
        <p:txBody>
          <a:bodyPr>
            <a:normAutofit/>
          </a:bodyPr>
          <a:lstStyle/>
          <a:p>
            <a:r>
              <a:rPr lang="en-CA" sz="4400" dirty="0" smtClean="0"/>
              <a:t>The solution becomes basic.</a:t>
            </a:r>
            <a:endParaRPr lang="en-CA" sz="4400" dirty="0"/>
          </a:p>
        </p:txBody>
      </p:sp>
    </p:spTree>
    <p:extLst>
      <p:ext uri="{BB962C8B-B14F-4D97-AF65-F5344CB8AC3E}">
        <p14:creationId xmlns:p14="http://schemas.microsoft.com/office/powerpoint/2010/main" val="25321388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11. Examples of metal oxides and water.</a:t>
            </a:r>
            <a:endParaRPr lang="en-CA" dirty="0"/>
          </a:p>
        </p:txBody>
      </p:sp>
      <p:sp>
        <p:nvSpPr>
          <p:cNvPr id="3" name="Content Placeholder 2"/>
          <p:cNvSpPr>
            <a:spLocks noGrp="1"/>
          </p:cNvSpPr>
          <p:nvPr>
            <p:ph idx="1"/>
          </p:nvPr>
        </p:nvSpPr>
        <p:spPr>
          <a:xfrm>
            <a:off x="0" y="1417638"/>
            <a:ext cx="9036496" cy="5323730"/>
          </a:xfrm>
        </p:spPr>
        <p:txBody>
          <a:bodyPr>
            <a:normAutofit/>
          </a:bodyPr>
          <a:lstStyle/>
          <a:p>
            <a:pPr marL="0" indent="0">
              <a:buNone/>
            </a:pPr>
            <a:r>
              <a:rPr lang="en-CA" sz="4400" dirty="0" smtClean="0"/>
              <a:t>Na</a:t>
            </a:r>
            <a:r>
              <a:rPr lang="en-CA" sz="4400" baseline="-25000" dirty="0" smtClean="0"/>
              <a:t>2</a:t>
            </a:r>
            <a:r>
              <a:rPr lang="en-CA" sz="4400" dirty="0" smtClean="0"/>
              <a:t>O +  H</a:t>
            </a:r>
            <a:r>
              <a:rPr lang="en-CA" sz="4400" baseline="-25000" dirty="0" smtClean="0"/>
              <a:t>2</a:t>
            </a:r>
            <a:r>
              <a:rPr lang="en-CA" sz="4400" dirty="0" smtClean="0"/>
              <a:t>O		2NaOH </a:t>
            </a:r>
          </a:p>
          <a:p>
            <a:pPr marL="0" indent="0">
              <a:buNone/>
            </a:pPr>
            <a:r>
              <a:rPr lang="en-CA" sz="4400" dirty="0"/>
              <a:t> </a:t>
            </a:r>
            <a:r>
              <a:rPr lang="en-CA" sz="4400" dirty="0" smtClean="0"/>
              <a:t>                            Sodium hydroxide</a:t>
            </a:r>
          </a:p>
          <a:p>
            <a:pPr marL="0" indent="0">
              <a:buNone/>
            </a:pPr>
            <a:endParaRPr lang="en-CA" sz="4400" dirty="0"/>
          </a:p>
          <a:p>
            <a:pPr marL="0" indent="0">
              <a:buNone/>
            </a:pPr>
            <a:r>
              <a:rPr lang="en-CA" sz="4400" dirty="0" err="1" smtClean="0"/>
              <a:t>CaO</a:t>
            </a:r>
            <a:r>
              <a:rPr lang="en-CA" sz="4400" dirty="0"/>
              <a:t> </a:t>
            </a:r>
            <a:r>
              <a:rPr lang="en-CA" sz="4400" dirty="0" smtClean="0"/>
              <a:t>  +   H</a:t>
            </a:r>
            <a:r>
              <a:rPr lang="en-CA" sz="4400" baseline="-25000" dirty="0" smtClean="0"/>
              <a:t>2</a:t>
            </a:r>
            <a:r>
              <a:rPr lang="en-CA" sz="4400" dirty="0" smtClean="0"/>
              <a:t>O 	 </a:t>
            </a:r>
            <a:r>
              <a:rPr lang="en-CA" sz="4400" dirty="0" err="1" smtClean="0"/>
              <a:t>Ca</a:t>
            </a:r>
            <a:r>
              <a:rPr lang="en-CA" sz="4400" dirty="0" smtClean="0"/>
              <a:t>(OH)</a:t>
            </a:r>
            <a:r>
              <a:rPr lang="en-CA" sz="4400" baseline="-25000" dirty="0" smtClean="0"/>
              <a:t>2</a:t>
            </a:r>
          </a:p>
          <a:p>
            <a:pPr marL="0" indent="0">
              <a:buNone/>
            </a:pPr>
            <a:r>
              <a:rPr lang="en-CA" sz="4400" dirty="0"/>
              <a:t> </a:t>
            </a:r>
            <a:r>
              <a:rPr lang="en-CA" sz="4400" dirty="0" smtClean="0"/>
              <a:t>                                calcium hydroxide</a:t>
            </a:r>
          </a:p>
        </p:txBody>
      </p:sp>
      <p:cxnSp>
        <p:nvCxnSpPr>
          <p:cNvPr id="4" name="Straight Arrow Connector 3"/>
          <p:cNvCxnSpPr/>
          <p:nvPr/>
        </p:nvCxnSpPr>
        <p:spPr>
          <a:xfrm>
            <a:off x="3503515" y="1844824"/>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 name="Straight Arrow Connector 4"/>
          <p:cNvCxnSpPr/>
          <p:nvPr/>
        </p:nvCxnSpPr>
        <p:spPr>
          <a:xfrm>
            <a:off x="3287491" y="4221088"/>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8498621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12. Define non-metal oxide</a:t>
            </a:r>
            <a:endParaRPr lang="en-CA" dirty="0"/>
          </a:p>
        </p:txBody>
      </p:sp>
      <p:sp>
        <p:nvSpPr>
          <p:cNvPr id="3" name="Content Placeholder 2"/>
          <p:cNvSpPr>
            <a:spLocks noGrp="1"/>
          </p:cNvSpPr>
          <p:nvPr>
            <p:ph idx="1"/>
          </p:nvPr>
        </p:nvSpPr>
        <p:spPr>
          <a:xfrm>
            <a:off x="0" y="1417638"/>
            <a:ext cx="9144000" cy="5440362"/>
          </a:xfrm>
        </p:spPr>
        <p:txBody>
          <a:bodyPr>
            <a:normAutofit/>
          </a:bodyPr>
          <a:lstStyle/>
          <a:p>
            <a:pPr marL="0" indent="0">
              <a:buNone/>
            </a:pPr>
            <a:r>
              <a:rPr lang="en-CA" sz="4800" dirty="0" smtClean="0"/>
              <a:t>A chemical compound that contains a non-metal chemically combined with oxygen.</a:t>
            </a:r>
          </a:p>
          <a:p>
            <a:pPr marL="0" indent="0">
              <a:buNone/>
            </a:pPr>
            <a:r>
              <a:rPr lang="en-CA" sz="4800" dirty="0" smtClean="0"/>
              <a:t>SO</a:t>
            </a:r>
            <a:r>
              <a:rPr lang="en-CA" sz="4800" baseline="-25000" dirty="0" smtClean="0"/>
              <a:t>3</a:t>
            </a:r>
            <a:r>
              <a:rPr lang="en-CA" sz="4800" dirty="0" smtClean="0"/>
              <a:t>       or       NO</a:t>
            </a:r>
            <a:r>
              <a:rPr lang="en-CA" sz="4800" baseline="-25000" dirty="0" smtClean="0"/>
              <a:t>2</a:t>
            </a:r>
            <a:r>
              <a:rPr lang="en-CA" sz="4800" dirty="0" smtClean="0"/>
              <a:t>   </a:t>
            </a:r>
            <a:endParaRPr lang="en-CA" sz="4800" dirty="0"/>
          </a:p>
        </p:txBody>
      </p:sp>
    </p:spTree>
    <p:extLst>
      <p:ext uri="{BB962C8B-B14F-4D97-AF65-F5344CB8AC3E}">
        <p14:creationId xmlns:p14="http://schemas.microsoft.com/office/powerpoint/2010/main" val="21358295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13. What happens to the solution when a non-metal oxide combines with water?</a:t>
            </a:r>
            <a:endParaRPr lang="en-CA" dirty="0"/>
          </a:p>
        </p:txBody>
      </p:sp>
      <p:sp>
        <p:nvSpPr>
          <p:cNvPr id="3" name="Content Placeholder 2"/>
          <p:cNvSpPr>
            <a:spLocks noGrp="1"/>
          </p:cNvSpPr>
          <p:nvPr>
            <p:ph idx="1"/>
          </p:nvPr>
        </p:nvSpPr>
        <p:spPr>
          <a:xfrm>
            <a:off x="0" y="1844824"/>
            <a:ext cx="9144000" cy="5013176"/>
          </a:xfrm>
        </p:spPr>
        <p:txBody>
          <a:bodyPr>
            <a:normAutofit/>
          </a:bodyPr>
          <a:lstStyle/>
          <a:p>
            <a:pPr marL="0" indent="0">
              <a:buNone/>
            </a:pPr>
            <a:endParaRPr lang="en-CA" sz="5400" dirty="0" smtClean="0"/>
          </a:p>
          <a:p>
            <a:pPr marL="0" indent="0">
              <a:buNone/>
            </a:pPr>
            <a:r>
              <a:rPr lang="en-CA" sz="5400" dirty="0" smtClean="0"/>
              <a:t>The solution becomes acidic.</a:t>
            </a:r>
            <a:endParaRPr lang="en-CA" sz="5400" dirty="0"/>
          </a:p>
        </p:txBody>
      </p:sp>
    </p:spTree>
    <p:extLst>
      <p:ext uri="{BB962C8B-B14F-4D97-AF65-F5344CB8AC3E}">
        <p14:creationId xmlns:p14="http://schemas.microsoft.com/office/powerpoint/2010/main" val="24348710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14. Examples of non-metal oxides reacting with water</a:t>
            </a:r>
            <a:endParaRPr lang="en-CA" dirty="0"/>
          </a:p>
        </p:txBody>
      </p:sp>
      <p:sp>
        <p:nvSpPr>
          <p:cNvPr id="3" name="Content Placeholder 2"/>
          <p:cNvSpPr>
            <a:spLocks noGrp="1"/>
          </p:cNvSpPr>
          <p:nvPr>
            <p:ph idx="1"/>
          </p:nvPr>
        </p:nvSpPr>
        <p:spPr>
          <a:xfrm>
            <a:off x="0" y="1412776"/>
            <a:ext cx="9144000" cy="5256584"/>
          </a:xfrm>
        </p:spPr>
        <p:txBody>
          <a:bodyPr>
            <a:normAutofit/>
          </a:bodyPr>
          <a:lstStyle/>
          <a:p>
            <a:pPr marL="0" indent="0">
              <a:buNone/>
            </a:pPr>
            <a:r>
              <a:rPr lang="en-CA" sz="4400" dirty="0" smtClean="0"/>
              <a:t>SO</a:t>
            </a:r>
            <a:r>
              <a:rPr lang="en-CA" sz="4400" baseline="-25000" dirty="0" smtClean="0"/>
              <a:t>2</a:t>
            </a:r>
            <a:r>
              <a:rPr lang="en-CA" sz="4400" dirty="0" smtClean="0"/>
              <a:t> + H</a:t>
            </a:r>
            <a:r>
              <a:rPr lang="en-CA" sz="4400" baseline="-25000" dirty="0" smtClean="0"/>
              <a:t>2</a:t>
            </a:r>
            <a:r>
              <a:rPr lang="en-CA" sz="4400" dirty="0" smtClean="0"/>
              <a:t>O		H</a:t>
            </a:r>
            <a:r>
              <a:rPr lang="en-CA" sz="4400" baseline="-25000" dirty="0" smtClean="0"/>
              <a:t>2</a:t>
            </a:r>
            <a:r>
              <a:rPr lang="en-CA" sz="4400" dirty="0" smtClean="0"/>
              <a:t>SO</a:t>
            </a:r>
            <a:r>
              <a:rPr lang="en-CA" sz="4400" baseline="-25000" dirty="0" smtClean="0"/>
              <a:t>3</a:t>
            </a:r>
          </a:p>
          <a:p>
            <a:pPr marL="0" indent="0">
              <a:buNone/>
            </a:pPr>
            <a:r>
              <a:rPr lang="en-CA" sz="4400" dirty="0"/>
              <a:t> </a:t>
            </a:r>
            <a:r>
              <a:rPr lang="en-CA" sz="4400" dirty="0" smtClean="0"/>
              <a:t>                            sulfurous acid</a:t>
            </a:r>
          </a:p>
          <a:p>
            <a:pPr marL="0" indent="0">
              <a:buNone/>
            </a:pPr>
            <a:endParaRPr lang="en-CA" sz="4400" dirty="0" smtClean="0"/>
          </a:p>
          <a:p>
            <a:pPr marL="0" indent="0">
              <a:buNone/>
            </a:pPr>
            <a:r>
              <a:rPr lang="en-CA" sz="4400" dirty="0" smtClean="0"/>
              <a:t>SO</a:t>
            </a:r>
            <a:r>
              <a:rPr lang="en-CA" sz="4400" baseline="-25000" dirty="0" smtClean="0"/>
              <a:t>3</a:t>
            </a:r>
            <a:r>
              <a:rPr lang="en-CA" sz="4400" dirty="0" smtClean="0"/>
              <a:t> + H</a:t>
            </a:r>
            <a:r>
              <a:rPr lang="en-CA" sz="4400" baseline="-25000" dirty="0" smtClean="0"/>
              <a:t>2</a:t>
            </a:r>
            <a:r>
              <a:rPr lang="en-CA" sz="4400" dirty="0" smtClean="0"/>
              <a:t>O 		H</a:t>
            </a:r>
            <a:r>
              <a:rPr lang="en-CA" sz="4400" baseline="-25000" dirty="0" smtClean="0"/>
              <a:t>2</a:t>
            </a:r>
            <a:r>
              <a:rPr lang="en-CA" sz="4400" dirty="0" smtClean="0"/>
              <a:t>SO</a:t>
            </a:r>
            <a:r>
              <a:rPr lang="en-CA" sz="4400" baseline="-25000" dirty="0" smtClean="0"/>
              <a:t>4</a:t>
            </a:r>
          </a:p>
          <a:p>
            <a:pPr marL="0" indent="0">
              <a:buNone/>
            </a:pPr>
            <a:r>
              <a:rPr lang="en-CA" sz="4400" dirty="0"/>
              <a:t> </a:t>
            </a:r>
            <a:r>
              <a:rPr lang="en-CA" sz="4400" dirty="0" smtClean="0"/>
              <a:t>                            sulfuric acid</a:t>
            </a:r>
          </a:p>
          <a:p>
            <a:endParaRPr lang="en-CA" sz="4000" dirty="0"/>
          </a:p>
        </p:txBody>
      </p:sp>
      <p:cxnSp>
        <p:nvCxnSpPr>
          <p:cNvPr id="4" name="Straight Arrow Connector 3"/>
          <p:cNvCxnSpPr/>
          <p:nvPr/>
        </p:nvCxnSpPr>
        <p:spPr>
          <a:xfrm>
            <a:off x="2843808" y="1772816"/>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 name="Straight Arrow Connector 4"/>
          <p:cNvCxnSpPr/>
          <p:nvPr/>
        </p:nvCxnSpPr>
        <p:spPr>
          <a:xfrm>
            <a:off x="2843808" y="4221088"/>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75899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CA" dirty="0" smtClean="0"/>
              <a:t>1. Where do we usually get salt from?</a:t>
            </a:r>
            <a:endParaRPr lang="en-CA" dirty="0"/>
          </a:p>
        </p:txBody>
      </p:sp>
      <p:sp>
        <p:nvSpPr>
          <p:cNvPr id="4" name="Content Placeholder 3"/>
          <p:cNvSpPr>
            <a:spLocks noGrp="1"/>
          </p:cNvSpPr>
          <p:nvPr>
            <p:ph idx="1"/>
          </p:nvPr>
        </p:nvSpPr>
        <p:spPr/>
        <p:txBody>
          <a:bodyPr>
            <a:normAutofit/>
          </a:bodyPr>
          <a:lstStyle/>
          <a:p>
            <a:r>
              <a:rPr lang="en-CA" sz="4800" dirty="0" smtClean="0"/>
              <a:t>Seawater, salt lakes, or rock deposits.</a:t>
            </a:r>
            <a:endParaRPr lang="en-CA" sz="4800" dirty="0"/>
          </a:p>
        </p:txBody>
      </p:sp>
    </p:spTree>
    <p:extLst>
      <p:ext uri="{BB962C8B-B14F-4D97-AF65-F5344CB8AC3E}">
        <p14:creationId xmlns:p14="http://schemas.microsoft.com/office/powerpoint/2010/main" val="9976343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 </a:t>
            </a:r>
            <a:endParaRPr lang="en-CA" dirty="0"/>
          </a:p>
        </p:txBody>
      </p:sp>
      <p:sp>
        <p:nvSpPr>
          <p:cNvPr id="3" name="Content Placeholder 2"/>
          <p:cNvSpPr>
            <a:spLocks noGrp="1"/>
          </p:cNvSpPr>
          <p:nvPr>
            <p:ph idx="1"/>
          </p:nvPr>
        </p:nvSpPr>
        <p:spPr>
          <a:xfrm>
            <a:off x="0" y="476672"/>
            <a:ext cx="9144000" cy="6192688"/>
          </a:xfrm>
        </p:spPr>
        <p:txBody>
          <a:bodyPr>
            <a:normAutofit/>
          </a:bodyPr>
          <a:lstStyle/>
          <a:p>
            <a:pPr marL="0" indent="0">
              <a:buNone/>
            </a:pPr>
            <a:r>
              <a:rPr lang="en-CA" sz="4000" dirty="0" smtClean="0"/>
              <a:t>2NO</a:t>
            </a:r>
            <a:r>
              <a:rPr lang="en-CA" sz="4000" baseline="-25000" dirty="0" smtClean="0"/>
              <a:t>2</a:t>
            </a:r>
            <a:r>
              <a:rPr lang="en-CA" sz="4000" dirty="0" smtClean="0"/>
              <a:t>  +  H</a:t>
            </a:r>
            <a:r>
              <a:rPr lang="en-CA" sz="4000" baseline="-25000" dirty="0" smtClean="0"/>
              <a:t>2</a:t>
            </a:r>
            <a:r>
              <a:rPr lang="en-CA" sz="4000" dirty="0" smtClean="0"/>
              <a:t>O		HNO</a:t>
            </a:r>
            <a:r>
              <a:rPr lang="en-CA" sz="4000" baseline="-25000" dirty="0" smtClean="0"/>
              <a:t>2</a:t>
            </a:r>
            <a:r>
              <a:rPr lang="en-CA" sz="4000" dirty="0" smtClean="0"/>
              <a:t>     +      HNO</a:t>
            </a:r>
            <a:r>
              <a:rPr lang="en-CA" sz="4000" baseline="-25000" dirty="0" smtClean="0"/>
              <a:t>3</a:t>
            </a:r>
          </a:p>
          <a:p>
            <a:pPr marL="0" indent="0">
              <a:buNone/>
            </a:pPr>
            <a:r>
              <a:rPr lang="en-CA" sz="4000" dirty="0"/>
              <a:t> </a:t>
            </a:r>
            <a:r>
              <a:rPr lang="en-CA" sz="4000" dirty="0" smtClean="0"/>
              <a:t>                               nitrous acid   nitric acid </a:t>
            </a:r>
          </a:p>
          <a:p>
            <a:pPr marL="0" indent="0">
              <a:buNone/>
            </a:pPr>
            <a:endParaRPr lang="en-CA" sz="4000" dirty="0"/>
          </a:p>
          <a:p>
            <a:pPr marL="0" indent="0">
              <a:buNone/>
            </a:pPr>
            <a:r>
              <a:rPr lang="en-CA" sz="4000" dirty="0" smtClean="0"/>
              <a:t>CO</a:t>
            </a:r>
            <a:r>
              <a:rPr lang="en-CA" sz="4000" baseline="-25000" dirty="0" smtClean="0"/>
              <a:t>2</a:t>
            </a:r>
            <a:r>
              <a:rPr lang="en-CA" sz="4000" dirty="0" smtClean="0"/>
              <a:t>   +   H</a:t>
            </a:r>
            <a:r>
              <a:rPr lang="en-CA" sz="4000" baseline="-25000" dirty="0" smtClean="0"/>
              <a:t>2</a:t>
            </a:r>
            <a:r>
              <a:rPr lang="en-CA" sz="4000" dirty="0" smtClean="0"/>
              <a:t>O		H</a:t>
            </a:r>
            <a:r>
              <a:rPr lang="en-CA" sz="4000" baseline="-25000" dirty="0" smtClean="0"/>
              <a:t>2</a:t>
            </a:r>
            <a:r>
              <a:rPr lang="en-CA" sz="4000" dirty="0" smtClean="0"/>
              <a:t>CO</a:t>
            </a:r>
            <a:r>
              <a:rPr lang="en-CA" sz="4000" baseline="-25000" dirty="0" smtClean="0"/>
              <a:t>3</a:t>
            </a:r>
          </a:p>
          <a:p>
            <a:pPr marL="0" indent="0">
              <a:buNone/>
            </a:pPr>
            <a:r>
              <a:rPr lang="en-CA" sz="4000" dirty="0"/>
              <a:t> </a:t>
            </a:r>
            <a:r>
              <a:rPr lang="en-CA" sz="4000" dirty="0" smtClean="0"/>
              <a:t>                               carbonic acid </a:t>
            </a:r>
            <a:endParaRPr lang="en-CA" sz="4000" dirty="0"/>
          </a:p>
        </p:txBody>
      </p:sp>
      <p:cxnSp>
        <p:nvCxnSpPr>
          <p:cNvPr id="4" name="Straight Arrow Connector 3"/>
          <p:cNvCxnSpPr/>
          <p:nvPr/>
        </p:nvCxnSpPr>
        <p:spPr>
          <a:xfrm>
            <a:off x="3049893" y="836712"/>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 name="Straight Arrow Connector 4"/>
          <p:cNvCxnSpPr/>
          <p:nvPr/>
        </p:nvCxnSpPr>
        <p:spPr>
          <a:xfrm>
            <a:off x="3059832" y="3068960"/>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8510862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15. How does acid rain form?</a:t>
            </a:r>
            <a:endParaRPr lang="en-CA" dirty="0"/>
          </a:p>
        </p:txBody>
      </p:sp>
      <p:sp>
        <p:nvSpPr>
          <p:cNvPr id="3" name="Content Placeholder 2"/>
          <p:cNvSpPr>
            <a:spLocks noGrp="1"/>
          </p:cNvSpPr>
          <p:nvPr>
            <p:ph idx="1"/>
          </p:nvPr>
        </p:nvSpPr>
        <p:spPr>
          <a:xfrm>
            <a:off x="107504" y="1412776"/>
            <a:ext cx="8928992" cy="5040560"/>
          </a:xfrm>
        </p:spPr>
        <p:txBody>
          <a:bodyPr>
            <a:normAutofit/>
          </a:bodyPr>
          <a:lstStyle/>
          <a:p>
            <a:pPr marL="0" indent="0">
              <a:buNone/>
            </a:pPr>
            <a:r>
              <a:rPr lang="en-CA" sz="4000" dirty="0" smtClean="0"/>
              <a:t>When fuels like coal and gasoline are burned, they combine with oxygen. These products are non-metal oxides and go into the air.  They then combine with water to form acid rain. </a:t>
            </a:r>
            <a:r>
              <a:rPr lang="en-CA" sz="4000" dirty="0"/>
              <a:t> </a:t>
            </a:r>
            <a:r>
              <a:rPr lang="en-CA" sz="4000" dirty="0" smtClean="0"/>
              <a:t>Damage to plants and farm crops. Damage to limestone in monuments, statues and buildings.</a:t>
            </a:r>
            <a:endParaRPr lang="en-CA" sz="4000" dirty="0"/>
          </a:p>
        </p:txBody>
      </p:sp>
    </p:spTree>
    <p:extLst>
      <p:ext uri="{BB962C8B-B14F-4D97-AF65-F5344CB8AC3E}">
        <p14:creationId xmlns:p14="http://schemas.microsoft.com/office/powerpoint/2010/main" val="778436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 </a:t>
            </a:r>
            <a:endParaRPr lang="en-CA" dirty="0"/>
          </a:p>
        </p:txBody>
      </p:sp>
      <p:sp>
        <p:nvSpPr>
          <p:cNvPr id="4" name="Text Placeholder 3"/>
          <p:cNvSpPr>
            <a:spLocks noGrp="1"/>
          </p:cNvSpPr>
          <p:nvPr>
            <p:ph type="body" sz="half" idx="2"/>
          </p:nvPr>
        </p:nvSpPr>
        <p:spPr/>
        <p:txBody>
          <a:bodyPr/>
          <a:lstStyle/>
          <a:p>
            <a:r>
              <a:rPr lang="en-CA" dirty="0" smtClean="0"/>
              <a:t> </a:t>
            </a:r>
            <a:endParaRPr lang="en-CA" dirty="0"/>
          </a:p>
        </p:txBody>
      </p:sp>
      <p:pic>
        <p:nvPicPr>
          <p:cNvPr id="1026" name="Picture 2" descr="http://0.tqn.com/d/chemistry/1/0/F/a/BlankPeriodicTable.jpg"/>
          <p:cNvPicPr>
            <a:picLocks noGrp="1" noChangeAspect="1" noChangeArrowheads="1"/>
          </p:cNvPicPr>
          <p:nvPr>
            <p:ph type="pic" idx="1"/>
          </p:nvPr>
        </p:nvPicPr>
        <p:blipFill rotWithShape="1">
          <a:blip r:embed="rId2" cstate="print">
            <a:extLst>
              <a:ext uri="{28A0092B-C50C-407E-A947-70E740481C1C}">
                <a14:useLocalDpi xmlns:a14="http://schemas.microsoft.com/office/drawing/2010/main" val="0"/>
              </a:ext>
            </a:extLst>
          </a:blip>
          <a:srcRect l="-1337" r="-641"/>
          <a:stretch/>
        </p:blipFill>
        <p:spPr bwMode="auto">
          <a:xfrm>
            <a:off x="0" y="34477"/>
            <a:ext cx="8136904" cy="619451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624808" y="718304"/>
            <a:ext cx="1584176" cy="2677656"/>
          </a:xfrm>
          <a:prstGeom prst="rect">
            <a:avLst/>
          </a:prstGeom>
          <a:solidFill>
            <a:schemeClr val="bg1"/>
          </a:solidFill>
        </p:spPr>
        <p:txBody>
          <a:bodyPr wrap="square" rtlCol="0">
            <a:spAutoFit/>
          </a:bodyPr>
          <a:lstStyle/>
          <a:p>
            <a:r>
              <a:rPr lang="en-CA" sz="2800" b="1" dirty="0" smtClean="0"/>
              <a:t>Metal oxides</a:t>
            </a:r>
          </a:p>
          <a:p>
            <a:r>
              <a:rPr lang="en-CA" sz="2800" b="1" dirty="0"/>
              <a:t>f</a:t>
            </a:r>
            <a:r>
              <a:rPr lang="en-CA" sz="2800" b="1" dirty="0" smtClean="0"/>
              <a:t>orm bases with water</a:t>
            </a:r>
            <a:endParaRPr lang="en-CA" sz="2800" b="1" dirty="0"/>
          </a:p>
        </p:txBody>
      </p:sp>
      <p:cxnSp>
        <p:nvCxnSpPr>
          <p:cNvPr id="8" name="Straight Connector 7"/>
          <p:cNvCxnSpPr/>
          <p:nvPr/>
        </p:nvCxnSpPr>
        <p:spPr>
          <a:xfrm>
            <a:off x="4860032" y="1268760"/>
            <a:ext cx="2808312" cy="3528392"/>
          </a:xfrm>
          <a:prstGeom prst="line">
            <a:avLst/>
          </a:prstGeom>
        </p:spPr>
        <p:style>
          <a:lnRef idx="3">
            <a:schemeClr val="dk1"/>
          </a:lnRef>
          <a:fillRef idx="0">
            <a:schemeClr val="dk1"/>
          </a:fillRef>
          <a:effectRef idx="2">
            <a:schemeClr val="dk1"/>
          </a:effectRef>
          <a:fontRef idx="minor">
            <a:schemeClr val="tx1"/>
          </a:fontRef>
        </p:style>
      </p:cxnSp>
      <p:sp>
        <p:nvSpPr>
          <p:cNvPr id="6" name="TextBox 5"/>
          <p:cNvSpPr txBox="1"/>
          <p:nvPr/>
        </p:nvSpPr>
        <p:spPr>
          <a:xfrm>
            <a:off x="7234234" y="499814"/>
            <a:ext cx="1407470" cy="3108543"/>
          </a:xfrm>
          <a:prstGeom prst="rect">
            <a:avLst/>
          </a:prstGeom>
          <a:solidFill>
            <a:schemeClr val="bg1"/>
          </a:solidFill>
        </p:spPr>
        <p:txBody>
          <a:bodyPr wrap="square" rtlCol="0">
            <a:spAutoFit/>
          </a:bodyPr>
          <a:lstStyle/>
          <a:p>
            <a:r>
              <a:rPr lang="en-CA" sz="2800" b="1" dirty="0" smtClean="0"/>
              <a:t>Non-metal oxides form acids with water</a:t>
            </a:r>
            <a:endParaRPr lang="en-CA" sz="2800" b="1" dirty="0"/>
          </a:p>
        </p:txBody>
      </p:sp>
      <p:sp>
        <p:nvSpPr>
          <p:cNvPr id="10" name="TextBox 9"/>
          <p:cNvSpPr txBox="1"/>
          <p:nvPr/>
        </p:nvSpPr>
        <p:spPr>
          <a:xfrm>
            <a:off x="2987824" y="1846332"/>
            <a:ext cx="1224136" cy="369332"/>
          </a:xfrm>
          <a:prstGeom prst="rect">
            <a:avLst/>
          </a:prstGeom>
          <a:noFill/>
        </p:spPr>
        <p:txBody>
          <a:bodyPr wrap="square" rtlCol="0">
            <a:spAutoFit/>
          </a:bodyPr>
          <a:lstStyle/>
          <a:p>
            <a:r>
              <a:rPr lang="en-CA" dirty="0" smtClean="0"/>
              <a:t>metals</a:t>
            </a:r>
            <a:endParaRPr lang="en-CA" dirty="0"/>
          </a:p>
        </p:txBody>
      </p:sp>
      <p:sp>
        <p:nvSpPr>
          <p:cNvPr id="11" name="TextBox 10"/>
          <p:cNvSpPr txBox="1"/>
          <p:nvPr/>
        </p:nvSpPr>
        <p:spPr>
          <a:xfrm>
            <a:off x="5281808" y="895980"/>
            <a:ext cx="1728192" cy="369332"/>
          </a:xfrm>
          <a:prstGeom prst="rect">
            <a:avLst/>
          </a:prstGeom>
          <a:noFill/>
        </p:spPr>
        <p:txBody>
          <a:bodyPr wrap="square" rtlCol="0">
            <a:spAutoFit/>
          </a:bodyPr>
          <a:lstStyle/>
          <a:p>
            <a:r>
              <a:rPr lang="en-CA" dirty="0" smtClean="0"/>
              <a:t>Non-metals</a:t>
            </a:r>
            <a:endParaRPr lang="en-CA" dirty="0"/>
          </a:p>
        </p:txBody>
      </p:sp>
    </p:spTree>
    <p:extLst>
      <p:ext uri="{BB962C8B-B14F-4D97-AF65-F5344CB8AC3E}">
        <p14:creationId xmlns:p14="http://schemas.microsoft.com/office/powerpoint/2010/main" val="2686195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17. Sample reactions of acids reacting with metals.</a:t>
            </a:r>
            <a:endParaRPr lang="en-CA" dirty="0"/>
          </a:p>
        </p:txBody>
      </p:sp>
      <p:sp>
        <p:nvSpPr>
          <p:cNvPr id="3" name="Content Placeholder 2"/>
          <p:cNvSpPr>
            <a:spLocks noGrp="1"/>
          </p:cNvSpPr>
          <p:nvPr>
            <p:ph idx="1"/>
          </p:nvPr>
        </p:nvSpPr>
        <p:spPr>
          <a:xfrm>
            <a:off x="0" y="1556792"/>
            <a:ext cx="9144000" cy="5301208"/>
          </a:xfrm>
        </p:spPr>
        <p:txBody>
          <a:bodyPr>
            <a:normAutofit/>
          </a:bodyPr>
          <a:lstStyle/>
          <a:p>
            <a:pPr marL="0" indent="0">
              <a:buNone/>
            </a:pPr>
            <a:r>
              <a:rPr lang="en-CA" sz="4000" dirty="0" smtClean="0"/>
              <a:t>2HCl  +  Mg		MgCl</a:t>
            </a:r>
            <a:r>
              <a:rPr lang="en-CA" sz="4000" baseline="-25000" dirty="0" smtClean="0"/>
              <a:t>2</a:t>
            </a:r>
            <a:r>
              <a:rPr lang="en-CA" sz="4000" dirty="0" smtClean="0"/>
              <a:t>  +    H</a:t>
            </a:r>
            <a:r>
              <a:rPr lang="en-CA" sz="4000" baseline="-25000" dirty="0" smtClean="0"/>
              <a:t>2</a:t>
            </a:r>
            <a:r>
              <a:rPr lang="en-CA" sz="4000" dirty="0" smtClean="0"/>
              <a:t>  </a:t>
            </a:r>
          </a:p>
          <a:p>
            <a:pPr marL="0" indent="0">
              <a:buNone/>
            </a:pPr>
            <a:r>
              <a:rPr lang="en-CA" sz="4000" dirty="0" smtClean="0"/>
              <a:t>Acid      metal          salt         hydrogen gas</a:t>
            </a:r>
          </a:p>
          <a:p>
            <a:pPr marL="0" indent="0">
              <a:buNone/>
            </a:pPr>
            <a:endParaRPr lang="en-CA" sz="4000" dirty="0" smtClean="0"/>
          </a:p>
          <a:p>
            <a:pPr marL="0" indent="0">
              <a:buNone/>
            </a:pPr>
            <a:endParaRPr lang="en-CA" sz="4000" dirty="0" smtClean="0"/>
          </a:p>
          <a:p>
            <a:pPr marL="0" indent="0">
              <a:buNone/>
            </a:pPr>
            <a:r>
              <a:rPr lang="en-CA" sz="4000" dirty="0" smtClean="0"/>
              <a:t>3H</a:t>
            </a:r>
            <a:r>
              <a:rPr lang="en-CA" sz="4000" baseline="-25000" dirty="0" smtClean="0"/>
              <a:t>2</a:t>
            </a:r>
            <a:r>
              <a:rPr lang="en-CA" sz="4000" dirty="0" smtClean="0"/>
              <a:t>SO</a:t>
            </a:r>
            <a:r>
              <a:rPr lang="en-CA" sz="4000" baseline="-25000" dirty="0" smtClean="0"/>
              <a:t>4</a:t>
            </a:r>
            <a:r>
              <a:rPr lang="en-CA" sz="4000" dirty="0" smtClean="0"/>
              <a:t> +  2Al 	           Al</a:t>
            </a:r>
            <a:r>
              <a:rPr lang="en-CA" sz="4000" baseline="-25000" dirty="0" smtClean="0"/>
              <a:t>2</a:t>
            </a:r>
            <a:r>
              <a:rPr lang="en-CA" sz="4000" dirty="0" smtClean="0"/>
              <a:t>(SO</a:t>
            </a:r>
            <a:r>
              <a:rPr lang="en-CA" sz="4000" baseline="-25000" dirty="0" smtClean="0"/>
              <a:t>4</a:t>
            </a:r>
            <a:r>
              <a:rPr lang="en-CA" sz="4000" dirty="0" smtClean="0"/>
              <a:t>)</a:t>
            </a:r>
            <a:r>
              <a:rPr lang="en-CA" sz="4000" baseline="-25000" dirty="0" smtClean="0"/>
              <a:t>3</a:t>
            </a:r>
            <a:r>
              <a:rPr lang="en-CA" sz="4000" dirty="0" smtClean="0"/>
              <a:t> +  3H</a:t>
            </a:r>
            <a:r>
              <a:rPr lang="en-CA" sz="4000" baseline="-25000" dirty="0" smtClean="0"/>
              <a:t>2</a:t>
            </a:r>
          </a:p>
          <a:p>
            <a:pPr marL="0" indent="0">
              <a:buNone/>
            </a:pPr>
            <a:r>
              <a:rPr lang="en-CA" sz="4000" dirty="0" smtClean="0"/>
              <a:t>Acid          metal                salt         hydrogen 								gas</a:t>
            </a:r>
            <a:endParaRPr lang="en-CA" sz="4000" dirty="0"/>
          </a:p>
        </p:txBody>
      </p:sp>
      <p:cxnSp>
        <p:nvCxnSpPr>
          <p:cNvPr id="5" name="Straight Arrow Connector 4"/>
          <p:cNvCxnSpPr/>
          <p:nvPr/>
        </p:nvCxnSpPr>
        <p:spPr>
          <a:xfrm>
            <a:off x="2843808" y="1916832"/>
            <a:ext cx="57606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 name="Straight Arrow Connector 5"/>
          <p:cNvCxnSpPr/>
          <p:nvPr/>
        </p:nvCxnSpPr>
        <p:spPr>
          <a:xfrm>
            <a:off x="3635896" y="4149080"/>
            <a:ext cx="57606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7" name="Curved Down Arrow 6"/>
          <p:cNvSpPr/>
          <p:nvPr/>
        </p:nvSpPr>
        <p:spPr>
          <a:xfrm flipH="1">
            <a:off x="457200" y="980728"/>
            <a:ext cx="1522512" cy="576064"/>
          </a:xfrm>
          <a:prstGeom prst="curvedDownArrow">
            <a:avLst/>
          </a:prstGeom>
          <a:ln>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urved Down Arrow 7"/>
          <p:cNvSpPr/>
          <p:nvPr/>
        </p:nvSpPr>
        <p:spPr>
          <a:xfrm flipH="1">
            <a:off x="457200" y="4057669"/>
            <a:ext cx="2036912" cy="576064"/>
          </a:xfrm>
          <a:prstGeom prst="curvedDownArrow">
            <a:avLst/>
          </a:prstGeom>
          <a:ln>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459574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18. Q 1 to 5 page 238</a:t>
            </a:r>
            <a:endParaRPr lang="en-CA" dirty="0"/>
          </a:p>
        </p:txBody>
      </p:sp>
      <p:sp>
        <p:nvSpPr>
          <p:cNvPr id="3" name="Content Placeholder 2"/>
          <p:cNvSpPr>
            <a:spLocks noGrp="1"/>
          </p:cNvSpPr>
          <p:nvPr>
            <p:ph idx="1"/>
          </p:nvPr>
        </p:nvSpPr>
        <p:spPr>
          <a:xfrm>
            <a:off x="0" y="1417638"/>
            <a:ext cx="9144000" cy="5440362"/>
          </a:xfrm>
        </p:spPr>
        <p:txBody>
          <a:bodyPr>
            <a:normAutofit/>
          </a:bodyPr>
          <a:lstStyle/>
          <a:p>
            <a:pPr marL="0" indent="0">
              <a:buNone/>
            </a:pPr>
            <a:r>
              <a:rPr lang="en-CA" sz="5400" dirty="0" err="1" smtClean="0"/>
              <a:t>HCl</a:t>
            </a:r>
            <a:r>
              <a:rPr lang="en-CA" sz="5400" dirty="0" smtClean="0"/>
              <a:t>  +  Zn</a:t>
            </a:r>
          </a:p>
          <a:p>
            <a:pPr marL="0" indent="0">
              <a:buNone/>
            </a:pPr>
            <a:r>
              <a:rPr lang="en-CA" sz="5400" dirty="0" smtClean="0"/>
              <a:t>H</a:t>
            </a:r>
            <a:r>
              <a:rPr lang="en-CA" sz="5400" baseline="-25000" dirty="0" smtClean="0"/>
              <a:t>2</a:t>
            </a:r>
            <a:r>
              <a:rPr lang="en-CA" sz="5400" dirty="0" smtClean="0"/>
              <a:t>SO</a:t>
            </a:r>
            <a:r>
              <a:rPr lang="en-CA" sz="5400" baseline="-25000" dirty="0" smtClean="0"/>
              <a:t>4</a:t>
            </a:r>
            <a:r>
              <a:rPr lang="en-CA" sz="5400" dirty="0" smtClean="0"/>
              <a:t> +  Mg</a:t>
            </a:r>
          </a:p>
          <a:p>
            <a:pPr marL="0" indent="0">
              <a:buNone/>
            </a:pPr>
            <a:r>
              <a:rPr lang="en-CA" sz="5400" dirty="0" err="1" smtClean="0"/>
              <a:t>HBr</a:t>
            </a:r>
            <a:r>
              <a:rPr lang="en-CA" sz="5400" dirty="0" smtClean="0"/>
              <a:t>  +  Al</a:t>
            </a:r>
          </a:p>
          <a:p>
            <a:pPr marL="0" indent="0">
              <a:buNone/>
            </a:pPr>
            <a:r>
              <a:rPr lang="en-CA" sz="5400" dirty="0" err="1" smtClean="0"/>
              <a:t>HCl</a:t>
            </a:r>
            <a:r>
              <a:rPr lang="en-CA" sz="5400" dirty="0" smtClean="0"/>
              <a:t>  +  </a:t>
            </a:r>
            <a:r>
              <a:rPr lang="en-CA" sz="5400" dirty="0" err="1" smtClean="0"/>
              <a:t>Ca</a:t>
            </a:r>
            <a:endParaRPr lang="en-CA" sz="5400" dirty="0" smtClean="0"/>
          </a:p>
          <a:p>
            <a:pPr marL="0" indent="0">
              <a:buNone/>
            </a:pPr>
            <a:r>
              <a:rPr lang="en-CA" sz="5400" dirty="0" smtClean="0"/>
              <a:t>H</a:t>
            </a:r>
            <a:r>
              <a:rPr lang="en-CA" sz="5400" baseline="-25000" dirty="0" smtClean="0"/>
              <a:t>2</a:t>
            </a:r>
            <a:r>
              <a:rPr lang="en-CA" sz="5400" dirty="0" smtClean="0"/>
              <a:t>SO</a:t>
            </a:r>
            <a:r>
              <a:rPr lang="en-CA" sz="5400" baseline="-25000" dirty="0" smtClean="0"/>
              <a:t>4 </a:t>
            </a:r>
            <a:r>
              <a:rPr lang="en-CA" sz="5400" dirty="0" smtClean="0"/>
              <a:t> +  Al</a:t>
            </a:r>
            <a:endParaRPr lang="en-CA" sz="5400" dirty="0"/>
          </a:p>
        </p:txBody>
      </p:sp>
      <p:cxnSp>
        <p:nvCxnSpPr>
          <p:cNvPr id="4" name="Straight Arrow Connector 3"/>
          <p:cNvCxnSpPr/>
          <p:nvPr/>
        </p:nvCxnSpPr>
        <p:spPr>
          <a:xfrm>
            <a:off x="3203848" y="1844824"/>
            <a:ext cx="57606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 name="Straight Arrow Connector 4"/>
          <p:cNvCxnSpPr/>
          <p:nvPr/>
        </p:nvCxnSpPr>
        <p:spPr>
          <a:xfrm>
            <a:off x="3796680" y="2924944"/>
            <a:ext cx="57606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 name="Straight Arrow Connector 5"/>
          <p:cNvCxnSpPr/>
          <p:nvPr/>
        </p:nvCxnSpPr>
        <p:spPr>
          <a:xfrm>
            <a:off x="2915816" y="3861048"/>
            <a:ext cx="57606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2934341" y="4797152"/>
            <a:ext cx="57606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a:xfrm>
            <a:off x="3508648" y="5805264"/>
            <a:ext cx="57606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763965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18. Q 1 to 5 page 238</a:t>
            </a:r>
            <a:endParaRPr lang="en-CA" dirty="0"/>
          </a:p>
        </p:txBody>
      </p:sp>
      <p:sp>
        <p:nvSpPr>
          <p:cNvPr id="3" name="Content Placeholder 2"/>
          <p:cNvSpPr>
            <a:spLocks noGrp="1"/>
          </p:cNvSpPr>
          <p:nvPr>
            <p:ph idx="1"/>
          </p:nvPr>
        </p:nvSpPr>
        <p:spPr>
          <a:xfrm>
            <a:off x="0" y="1417638"/>
            <a:ext cx="9144000" cy="5440362"/>
          </a:xfrm>
        </p:spPr>
        <p:txBody>
          <a:bodyPr>
            <a:normAutofit/>
          </a:bodyPr>
          <a:lstStyle/>
          <a:p>
            <a:pPr marL="0" indent="0">
              <a:buNone/>
            </a:pPr>
            <a:r>
              <a:rPr lang="en-CA" sz="5400" dirty="0" smtClean="0"/>
              <a:t>2HCl  </a:t>
            </a:r>
            <a:r>
              <a:rPr lang="en-CA" sz="5400" dirty="0" smtClean="0"/>
              <a:t>+  Zn			ZnCl</a:t>
            </a:r>
            <a:r>
              <a:rPr lang="en-CA" sz="5400" baseline="-25000" dirty="0" smtClean="0"/>
              <a:t>2</a:t>
            </a:r>
            <a:r>
              <a:rPr lang="en-CA" sz="5400" dirty="0" smtClean="0"/>
              <a:t>  +  H</a:t>
            </a:r>
            <a:r>
              <a:rPr lang="en-CA" sz="5400" baseline="-25000" dirty="0" smtClean="0"/>
              <a:t>2</a:t>
            </a:r>
            <a:r>
              <a:rPr lang="en-CA" sz="5400" dirty="0" smtClean="0"/>
              <a:t>  </a:t>
            </a:r>
          </a:p>
          <a:p>
            <a:pPr marL="0" indent="0">
              <a:buNone/>
            </a:pPr>
            <a:r>
              <a:rPr lang="en-CA" sz="5400" dirty="0" smtClean="0"/>
              <a:t>H</a:t>
            </a:r>
            <a:r>
              <a:rPr lang="en-CA" sz="5400" baseline="-25000" dirty="0" smtClean="0"/>
              <a:t>2</a:t>
            </a:r>
            <a:r>
              <a:rPr lang="en-CA" sz="5400" dirty="0" smtClean="0"/>
              <a:t>SO</a:t>
            </a:r>
            <a:r>
              <a:rPr lang="en-CA" sz="5400" baseline="-25000" dirty="0" smtClean="0"/>
              <a:t>4</a:t>
            </a:r>
            <a:r>
              <a:rPr lang="en-CA" sz="5400" dirty="0" smtClean="0"/>
              <a:t> +  Mg       MgSO</a:t>
            </a:r>
            <a:r>
              <a:rPr lang="en-CA" sz="5400" baseline="-25000" dirty="0" smtClean="0"/>
              <a:t>4</a:t>
            </a:r>
            <a:r>
              <a:rPr lang="en-CA" sz="5400" dirty="0" smtClean="0"/>
              <a:t>  +  H</a:t>
            </a:r>
            <a:r>
              <a:rPr lang="en-CA" sz="5400" baseline="-25000" dirty="0" smtClean="0"/>
              <a:t>2</a:t>
            </a:r>
            <a:r>
              <a:rPr lang="en-CA" sz="5400" dirty="0" smtClean="0"/>
              <a:t>  </a:t>
            </a:r>
          </a:p>
          <a:p>
            <a:pPr marL="0" indent="0">
              <a:buNone/>
            </a:pPr>
            <a:r>
              <a:rPr lang="en-CA" sz="5400" dirty="0" smtClean="0"/>
              <a:t>6HBr  </a:t>
            </a:r>
            <a:r>
              <a:rPr lang="en-CA" sz="5400" dirty="0" smtClean="0"/>
              <a:t>+  </a:t>
            </a:r>
            <a:r>
              <a:rPr lang="en-CA" sz="5400" dirty="0" smtClean="0"/>
              <a:t>2Al        2AlBr</a:t>
            </a:r>
            <a:r>
              <a:rPr lang="en-CA" sz="5400" baseline="-25000" dirty="0" smtClean="0"/>
              <a:t>3</a:t>
            </a:r>
            <a:r>
              <a:rPr lang="en-CA" sz="5400" dirty="0" smtClean="0"/>
              <a:t>  </a:t>
            </a:r>
            <a:r>
              <a:rPr lang="en-CA" sz="5400" dirty="0" smtClean="0"/>
              <a:t>+ </a:t>
            </a:r>
            <a:r>
              <a:rPr lang="en-CA" sz="5400" dirty="0" smtClean="0"/>
              <a:t>3 </a:t>
            </a:r>
            <a:r>
              <a:rPr lang="en-CA" sz="5400" dirty="0" smtClean="0"/>
              <a:t>H</a:t>
            </a:r>
            <a:r>
              <a:rPr lang="en-CA" sz="5400" baseline="-25000" dirty="0" smtClean="0"/>
              <a:t>2</a:t>
            </a:r>
            <a:r>
              <a:rPr lang="en-CA" sz="5400" dirty="0" smtClean="0"/>
              <a:t>  </a:t>
            </a:r>
          </a:p>
          <a:p>
            <a:pPr marL="0" indent="0">
              <a:buNone/>
            </a:pPr>
            <a:r>
              <a:rPr lang="en-CA" sz="5400" dirty="0" smtClean="0"/>
              <a:t>2HCl  </a:t>
            </a:r>
            <a:r>
              <a:rPr lang="en-CA" sz="5400" dirty="0" smtClean="0"/>
              <a:t>+  Ca         CaCl</a:t>
            </a:r>
            <a:r>
              <a:rPr lang="en-CA" sz="5400" baseline="-25000" dirty="0" smtClean="0"/>
              <a:t>2</a:t>
            </a:r>
            <a:r>
              <a:rPr lang="en-CA" sz="5400" dirty="0" smtClean="0"/>
              <a:t>   +   H</a:t>
            </a:r>
            <a:r>
              <a:rPr lang="en-CA" sz="5400" baseline="-25000" dirty="0" smtClean="0"/>
              <a:t>2</a:t>
            </a:r>
            <a:r>
              <a:rPr lang="en-CA" sz="5400" dirty="0" smtClean="0"/>
              <a:t>   </a:t>
            </a:r>
          </a:p>
          <a:p>
            <a:pPr marL="0" indent="0">
              <a:buNone/>
            </a:pPr>
            <a:r>
              <a:rPr lang="en-CA" sz="4800" dirty="0" smtClean="0"/>
              <a:t>3H</a:t>
            </a:r>
            <a:r>
              <a:rPr lang="en-CA" sz="4800" baseline="-25000" dirty="0" smtClean="0"/>
              <a:t>2</a:t>
            </a:r>
            <a:r>
              <a:rPr lang="en-CA" sz="4800" dirty="0" smtClean="0"/>
              <a:t>SO</a:t>
            </a:r>
            <a:r>
              <a:rPr lang="en-CA" sz="4800" baseline="-25000" dirty="0" smtClean="0"/>
              <a:t>4 </a:t>
            </a:r>
            <a:r>
              <a:rPr lang="en-CA" sz="4800" dirty="0" smtClean="0"/>
              <a:t> </a:t>
            </a:r>
            <a:r>
              <a:rPr lang="en-CA" sz="4800" dirty="0" smtClean="0"/>
              <a:t>+  </a:t>
            </a:r>
            <a:r>
              <a:rPr lang="en-CA" sz="4800" dirty="0" smtClean="0"/>
              <a:t>2Al        </a:t>
            </a:r>
            <a:r>
              <a:rPr lang="en-CA" sz="4800" dirty="0" smtClean="0"/>
              <a:t>Al</a:t>
            </a:r>
            <a:r>
              <a:rPr lang="en-CA" sz="4800" baseline="-25000" dirty="0" smtClean="0"/>
              <a:t>2</a:t>
            </a:r>
            <a:r>
              <a:rPr lang="en-CA" sz="4800" dirty="0" smtClean="0"/>
              <a:t>(SO</a:t>
            </a:r>
            <a:r>
              <a:rPr lang="en-CA" sz="4800" baseline="-25000" dirty="0" smtClean="0"/>
              <a:t>4</a:t>
            </a:r>
            <a:r>
              <a:rPr lang="en-CA" sz="4800" dirty="0" smtClean="0"/>
              <a:t>)</a:t>
            </a:r>
            <a:r>
              <a:rPr lang="en-CA" sz="4800" baseline="-25000" dirty="0" smtClean="0"/>
              <a:t>3</a:t>
            </a:r>
            <a:r>
              <a:rPr lang="en-CA" sz="4800" dirty="0" smtClean="0"/>
              <a:t>  +  </a:t>
            </a:r>
            <a:r>
              <a:rPr lang="en-CA" sz="4800" dirty="0"/>
              <a:t>3</a:t>
            </a:r>
            <a:r>
              <a:rPr lang="en-CA" sz="4800" dirty="0" smtClean="0"/>
              <a:t>H</a:t>
            </a:r>
            <a:r>
              <a:rPr lang="en-CA" sz="4800" baseline="-25000" dirty="0" smtClean="0"/>
              <a:t>2</a:t>
            </a:r>
            <a:r>
              <a:rPr lang="en-CA" sz="4800" dirty="0" smtClean="0"/>
              <a:t> </a:t>
            </a:r>
            <a:endParaRPr lang="en-CA" sz="4800" dirty="0"/>
          </a:p>
        </p:txBody>
      </p:sp>
      <p:cxnSp>
        <p:nvCxnSpPr>
          <p:cNvPr id="4" name="Straight Arrow Connector 3"/>
          <p:cNvCxnSpPr/>
          <p:nvPr/>
        </p:nvCxnSpPr>
        <p:spPr>
          <a:xfrm>
            <a:off x="3203848" y="1844824"/>
            <a:ext cx="57606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 name="Straight Arrow Connector 4"/>
          <p:cNvCxnSpPr/>
          <p:nvPr/>
        </p:nvCxnSpPr>
        <p:spPr>
          <a:xfrm>
            <a:off x="3650717" y="2852936"/>
            <a:ext cx="57606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 name="Straight Arrow Connector 5"/>
          <p:cNvCxnSpPr/>
          <p:nvPr/>
        </p:nvCxnSpPr>
        <p:spPr>
          <a:xfrm>
            <a:off x="3732604" y="3861048"/>
            <a:ext cx="57606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3444572" y="4869160"/>
            <a:ext cx="57606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a:xfrm>
            <a:off x="3841202" y="5733256"/>
            <a:ext cx="57606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7001144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19. What happens to rocks containing carbonate react with acids?</a:t>
            </a:r>
            <a:endParaRPr lang="en-CA" dirty="0"/>
          </a:p>
        </p:txBody>
      </p:sp>
      <p:sp>
        <p:nvSpPr>
          <p:cNvPr id="3" name="Content Placeholder 2"/>
          <p:cNvSpPr>
            <a:spLocks noGrp="1"/>
          </p:cNvSpPr>
          <p:nvPr>
            <p:ph idx="1"/>
          </p:nvPr>
        </p:nvSpPr>
        <p:spPr>
          <a:xfrm>
            <a:off x="0" y="1772816"/>
            <a:ext cx="9144000" cy="5085184"/>
          </a:xfrm>
        </p:spPr>
        <p:txBody>
          <a:bodyPr>
            <a:normAutofit/>
          </a:bodyPr>
          <a:lstStyle/>
          <a:p>
            <a:pPr marL="0" indent="0">
              <a:buNone/>
            </a:pPr>
            <a:r>
              <a:rPr lang="en-CA" sz="4800" dirty="0" smtClean="0"/>
              <a:t>The carbonates help neutralize the acids. These carbonate rocks in areas with lakes can keep the lake from getting acidic by neutralizing the acid.</a:t>
            </a:r>
            <a:endParaRPr lang="en-CA" sz="4800" dirty="0"/>
          </a:p>
        </p:txBody>
      </p:sp>
    </p:spTree>
    <p:extLst>
      <p:ext uri="{BB962C8B-B14F-4D97-AF65-F5344CB8AC3E}">
        <p14:creationId xmlns:p14="http://schemas.microsoft.com/office/powerpoint/2010/main" val="25422173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20. Lakes in west </a:t>
            </a:r>
            <a:r>
              <a:rPr lang="en-CA" dirty="0" err="1" smtClean="0"/>
              <a:t>vs</a:t>
            </a:r>
            <a:r>
              <a:rPr lang="en-CA" dirty="0" smtClean="0"/>
              <a:t> lakes in east and ability to handle acid rain.</a:t>
            </a:r>
            <a:endParaRPr lang="en-CA" dirty="0"/>
          </a:p>
        </p:txBody>
      </p:sp>
      <p:sp>
        <p:nvSpPr>
          <p:cNvPr id="3" name="Content Placeholder 2"/>
          <p:cNvSpPr>
            <a:spLocks noGrp="1"/>
          </p:cNvSpPr>
          <p:nvPr>
            <p:ph idx="1"/>
          </p:nvPr>
        </p:nvSpPr>
        <p:spPr>
          <a:xfrm>
            <a:off x="0" y="1484784"/>
            <a:ext cx="9144000" cy="5256584"/>
          </a:xfrm>
        </p:spPr>
        <p:txBody>
          <a:bodyPr>
            <a:noAutofit/>
          </a:bodyPr>
          <a:lstStyle/>
          <a:p>
            <a:pPr marL="0" indent="0">
              <a:buNone/>
            </a:pPr>
            <a:r>
              <a:rPr lang="en-CA" sz="3600" dirty="0" smtClean="0"/>
              <a:t>Lakes in western Canada that are located in rocky areas have limestone deposits that contain the carbonates. This neutralizes acid rain in the lake and water running to the lake over the rocky carbonate areas. Lakes in the east do not have carbonates in them or limestone rocks around the area. These  are more easily damaged by acid rain.</a:t>
            </a:r>
            <a:endParaRPr lang="en-CA" sz="3600" dirty="0"/>
          </a:p>
        </p:txBody>
      </p:sp>
    </p:spTree>
    <p:extLst>
      <p:ext uri="{BB962C8B-B14F-4D97-AF65-F5344CB8AC3E}">
        <p14:creationId xmlns:p14="http://schemas.microsoft.com/office/powerpoint/2010/main" val="28965493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21. Reaction between acids and carbonates.</a:t>
            </a:r>
            <a:endParaRPr lang="en-CA" dirty="0"/>
          </a:p>
        </p:txBody>
      </p:sp>
      <p:sp>
        <p:nvSpPr>
          <p:cNvPr id="3" name="Content Placeholder 2"/>
          <p:cNvSpPr>
            <a:spLocks noGrp="1"/>
          </p:cNvSpPr>
          <p:nvPr>
            <p:ph idx="1"/>
          </p:nvPr>
        </p:nvSpPr>
        <p:spPr>
          <a:xfrm>
            <a:off x="0" y="1556792"/>
            <a:ext cx="9144000" cy="5301208"/>
          </a:xfrm>
        </p:spPr>
        <p:txBody>
          <a:bodyPr>
            <a:normAutofit/>
          </a:bodyPr>
          <a:lstStyle/>
          <a:p>
            <a:pPr marL="0" indent="0">
              <a:buNone/>
            </a:pPr>
            <a:r>
              <a:rPr lang="en-CA" sz="4000" dirty="0" smtClean="0"/>
              <a:t>H</a:t>
            </a:r>
            <a:r>
              <a:rPr lang="en-CA" sz="4000" baseline="-25000" dirty="0" smtClean="0"/>
              <a:t>2</a:t>
            </a:r>
            <a:r>
              <a:rPr lang="en-CA" sz="4000" dirty="0" smtClean="0"/>
              <a:t>SO</a:t>
            </a:r>
            <a:r>
              <a:rPr lang="en-CA" sz="4000" baseline="-25000" dirty="0" smtClean="0"/>
              <a:t>4</a:t>
            </a:r>
            <a:r>
              <a:rPr lang="en-CA" sz="4000" dirty="0" smtClean="0"/>
              <a:t>  +  CaCO</a:t>
            </a:r>
            <a:r>
              <a:rPr lang="en-CA" sz="4000" baseline="-25000" dirty="0" smtClean="0"/>
              <a:t>3</a:t>
            </a:r>
            <a:r>
              <a:rPr lang="en-CA" sz="4000" dirty="0" smtClean="0"/>
              <a:t>	     CaSO</a:t>
            </a:r>
            <a:r>
              <a:rPr lang="en-CA" sz="4000" baseline="-25000" dirty="0" smtClean="0"/>
              <a:t>4</a:t>
            </a:r>
            <a:r>
              <a:rPr lang="en-CA" sz="4000" dirty="0" smtClean="0"/>
              <a:t>  +  H</a:t>
            </a:r>
            <a:r>
              <a:rPr lang="en-CA" sz="4000" baseline="-25000" dirty="0" smtClean="0"/>
              <a:t>2</a:t>
            </a:r>
            <a:r>
              <a:rPr lang="en-CA" sz="4000" dirty="0" smtClean="0"/>
              <a:t>O  +  CO</a:t>
            </a:r>
            <a:r>
              <a:rPr lang="en-CA" sz="4000" baseline="-25000" dirty="0" smtClean="0"/>
              <a:t>2</a:t>
            </a:r>
            <a:r>
              <a:rPr lang="en-CA" sz="4000" dirty="0" smtClean="0"/>
              <a:t> </a:t>
            </a:r>
          </a:p>
          <a:p>
            <a:pPr marL="0" indent="0">
              <a:buNone/>
            </a:pPr>
            <a:r>
              <a:rPr lang="en-CA" sz="4000" dirty="0" smtClean="0"/>
              <a:t>Acid         carbonate      salt      water     gas</a:t>
            </a:r>
          </a:p>
          <a:p>
            <a:pPr marL="0" indent="0">
              <a:buNone/>
            </a:pPr>
            <a:endParaRPr lang="en-CA" sz="4000" dirty="0"/>
          </a:p>
          <a:p>
            <a:pPr marL="0" indent="0">
              <a:buNone/>
            </a:pPr>
            <a:r>
              <a:rPr lang="en-CA" sz="4000" dirty="0" smtClean="0"/>
              <a:t>2HNO</a:t>
            </a:r>
            <a:r>
              <a:rPr lang="en-CA" sz="4000" baseline="-25000" dirty="0" smtClean="0"/>
              <a:t>3</a:t>
            </a:r>
            <a:r>
              <a:rPr lang="en-CA" sz="4000" dirty="0" smtClean="0"/>
              <a:t>  +  CaCO</a:t>
            </a:r>
            <a:r>
              <a:rPr lang="en-CA" sz="4000" baseline="-25000" dirty="0" smtClean="0"/>
              <a:t>3</a:t>
            </a:r>
            <a:r>
              <a:rPr lang="en-CA" sz="4000" dirty="0" smtClean="0"/>
              <a:t>         </a:t>
            </a:r>
            <a:r>
              <a:rPr lang="en-CA" sz="4000" dirty="0" err="1" smtClean="0"/>
              <a:t>Ca</a:t>
            </a:r>
            <a:r>
              <a:rPr lang="en-CA" sz="4000" dirty="0" smtClean="0"/>
              <a:t>(NO</a:t>
            </a:r>
            <a:r>
              <a:rPr lang="en-CA" sz="4000" baseline="-25000" dirty="0" smtClean="0"/>
              <a:t>3</a:t>
            </a:r>
            <a:r>
              <a:rPr lang="en-CA" sz="4000" dirty="0" smtClean="0"/>
              <a:t>)</a:t>
            </a:r>
            <a:r>
              <a:rPr lang="en-CA" sz="4000" baseline="-25000" dirty="0" smtClean="0"/>
              <a:t>2</a:t>
            </a:r>
            <a:r>
              <a:rPr lang="en-CA" sz="4000" dirty="0" smtClean="0"/>
              <a:t> + H</a:t>
            </a:r>
            <a:r>
              <a:rPr lang="en-CA" sz="4000" baseline="-25000" dirty="0" smtClean="0"/>
              <a:t>2</a:t>
            </a:r>
            <a:r>
              <a:rPr lang="en-CA" sz="4000" dirty="0" smtClean="0"/>
              <a:t>O + CO</a:t>
            </a:r>
            <a:r>
              <a:rPr lang="en-CA" sz="4000" baseline="-25000" dirty="0" smtClean="0"/>
              <a:t>2</a:t>
            </a:r>
          </a:p>
          <a:p>
            <a:pPr marL="0" indent="0">
              <a:buNone/>
            </a:pPr>
            <a:r>
              <a:rPr lang="en-CA" sz="4000" baseline="-25000" dirty="0"/>
              <a:t> </a:t>
            </a:r>
            <a:r>
              <a:rPr lang="en-CA" sz="4000" dirty="0" smtClean="0"/>
              <a:t> acid       carbonate     salt            water    gas</a:t>
            </a:r>
            <a:endParaRPr lang="en-CA" sz="4000" baseline="-25000" dirty="0"/>
          </a:p>
        </p:txBody>
      </p:sp>
      <p:cxnSp>
        <p:nvCxnSpPr>
          <p:cNvPr id="4" name="Straight Arrow Connector 3"/>
          <p:cNvCxnSpPr/>
          <p:nvPr/>
        </p:nvCxnSpPr>
        <p:spPr>
          <a:xfrm>
            <a:off x="3595864" y="1916832"/>
            <a:ext cx="57606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 name="Straight Arrow Connector 4"/>
          <p:cNvCxnSpPr/>
          <p:nvPr/>
        </p:nvCxnSpPr>
        <p:spPr>
          <a:xfrm>
            <a:off x="3707904" y="4149080"/>
            <a:ext cx="57606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55313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2.  Define salt</a:t>
            </a:r>
            <a:endParaRPr lang="en-CA" dirty="0"/>
          </a:p>
        </p:txBody>
      </p:sp>
      <p:sp>
        <p:nvSpPr>
          <p:cNvPr id="3" name="Content Placeholder 2"/>
          <p:cNvSpPr>
            <a:spLocks noGrp="1"/>
          </p:cNvSpPr>
          <p:nvPr>
            <p:ph idx="1"/>
          </p:nvPr>
        </p:nvSpPr>
        <p:spPr/>
        <p:txBody>
          <a:bodyPr>
            <a:normAutofit/>
          </a:bodyPr>
          <a:lstStyle/>
          <a:p>
            <a:r>
              <a:rPr lang="en-CA" sz="4000" dirty="0" smtClean="0"/>
              <a:t>A class of ionic compounds that can be formed from the reaction of an acid and a base.</a:t>
            </a:r>
            <a:endParaRPr lang="en-CA" sz="4000" dirty="0"/>
          </a:p>
        </p:txBody>
      </p:sp>
    </p:spTree>
    <p:extLst>
      <p:ext uri="{BB962C8B-B14F-4D97-AF65-F5344CB8AC3E}">
        <p14:creationId xmlns:p14="http://schemas.microsoft.com/office/powerpoint/2010/main" val="3235735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3.  What are some uses for salts?</a:t>
            </a:r>
            <a:endParaRPr lang="en-CA" dirty="0"/>
          </a:p>
        </p:txBody>
      </p:sp>
      <p:sp>
        <p:nvSpPr>
          <p:cNvPr id="3" name="Content Placeholder 2"/>
          <p:cNvSpPr>
            <a:spLocks noGrp="1"/>
          </p:cNvSpPr>
          <p:nvPr>
            <p:ph idx="1"/>
          </p:nvPr>
        </p:nvSpPr>
        <p:spPr/>
        <p:txBody>
          <a:bodyPr>
            <a:normAutofit/>
          </a:bodyPr>
          <a:lstStyle/>
          <a:p>
            <a:r>
              <a:rPr lang="en-CA" sz="4400" dirty="0" smtClean="0"/>
              <a:t>Making batteries, making fertilizers, explosives, vitamins, living systems such as cytoplasm of cells, blood and sap in plants.</a:t>
            </a:r>
            <a:endParaRPr lang="en-CA" sz="4400" dirty="0"/>
          </a:p>
        </p:txBody>
      </p:sp>
    </p:spTree>
    <p:extLst>
      <p:ext uri="{BB962C8B-B14F-4D97-AF65-F5344CB8AC3E}">
        <p14:creationId xmlns:p14="http://schemas.microsoft.com/office/powerpoint/2010/main" val="3137437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4.  What has table salt added to it and what does it prevent?</a:t>
            </a:r>
            <a:endParaRPr lang="en-CA" dirty="0"/>
          </a:p>
        </p:txBody>
      </p:sp>
      <p:sp>
        <p:nvSpPr>
          <p:cNvPr id="3" name="Content Placeholder 2"/>
          <p:cNvSpPr>
            <a:spLocks noGrp="1"/>
          </p:cNvSpPr>
          <p:nvPr>
            <p:ph idx="1"/>
          </p:nvPr>
        </p:nvSpPr>
        <p:spPr/>
        <p:txBody>
          <a:bodyPr>
            <a:normAutofit/>
          </a:bodyPr>
          <a:lstStyle/>
          <a:p>
            <a:r>
              <a:rPr lang="en-CA" sz="4400" dirty="0" smtClean="0"/>
              <a:t>Sodium iodide or potassium iodide to prevent iodine deficiencies and related diseases like goiter, a large lump in the thyroid gland in the neck.</a:t>
            </a:r>
            <a:endParaRPr lang="en-CA" sz="4400" dirty="0"/>
          </a:p>
        </p:txBody>
      </p:sp>
    </p:spTree>
    <p:extLst>
      <p:ext uri="{BB962C8B-B14F-4D97-AF65-F5344CB8AC3E}">
        <p14:creationId xmlns:p14="http://schemas.microsoft.com/office/powerpoint/2010/main" val="3958894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goiter</a:t>
            </a:r>
            <a:endParaRPr lang="en-CA" dirty="0"/>
          </a:p>
        </p:txBody>
      </p:sp>
      <p:sp>
        <p:nvSpPr>
          <p:cNvPr id="4" name="Text Placeholder 3"/>
          <p:cNvSpPr>
            <a:spLocks noGrp="1"/>
          </p:cNvSpPr>
          <p:nvPr>
            <p:ph type="body" sz="half" idx="2"/>
          </p:nvPr>
        </p:nvSpPr>
        <p:spPr/>
        <p:txBody>
          <a:bodyPr/>
          <a:lstStyle/>
          <a:p>
            <a:r>
              <a:rPr lang="en-CA" dirty="0" smtClean="0"/>
              <a:t>Thyroid disease</a:t>
            </a:r>
            <a:endParaRPr lang="en-CA" dirty="0"/>
          </a:p>
        </p:txBody>
      </p:sp>
      <p:pic>
        <p:nvPicPr>
          <p:cNvPr id="1026" name="Picture 2" descr="Goite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17516" b="17516"/>
          <a:stretch>
            <a:fillRect/>
          </a:stretch>
        </p:blipFill>
        <p:spPr bwMode="auto">
          <a:xfrm>
            <a:off x="899592" y="612774"/>
            <a:ext cx="7560840" cy="5624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6542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Picture Placeholder 2"/>
          <p:cNvSpPr>
            <a:spLocks noGrp="1"/>
          </p:cNvSpPr>
          <p:nvPr>
            <p:ph type="pic" idx="1"/>
          </p:nvPr>
        </p:nvSpPr>
        <p:spPr>
          <a:xfrm>
            <a:off x="1828800" y="620688"/>
            <a:ext cx="5486400" cy="5256584"/>
          </a:xfrm>
        </p:spPr>
      </p:sp>
      <p:sp>
        <p:nvSpPr>
          <p:cNvPr id="4" name="Text Placeholder 3"/>
          <p:cNvSpPr>
            <a:spLocks noGrp="1"/>
          </p:cNvSpPr>
          <p:nvPr>
            <p:ph type="body" sz="half" idx="2"/>
          </p:nvPr>
        </p:nvSpPr>
        <p:spPr/>
        <p:txBody>
          <a:bodyPr/>
          <a:lstStyle/>
          <a:p>
            <a:r>
              <a:rPr lang="en-CA" dirty="0" smtClean="0"/>
              <a:t> </a:t>
            </a:r>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332656"/>
            <a:ext cx="6192688"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4195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5. Define neutralization acid / base</a:t>
            </a:r>
            <a:endParaRPr lang="en-CA" dirty="0"/>
          </a:p>
        </p:txBody>
      </p:sp>
      <p:sp>
        <p:nvSpPr>
          <p:cNvPr id="3" name="Content Placeholder 2"/>
          <p:cNvSpPr>
            <a:spLocks noGrp="1"/>
          </p:cNvSpPr>
          <p:nvPr>
            <p:ph idx="1"/>
          </p:nvPr>
        </p:nvSpPr>
        <p:spPr/>
        <p:txBody>
          <a:bodyPr>
            <a:normAutofit/>
          </a:bodyPr>
          <a:lstStyle/>
          <a:p>
            <a:r>
              <a:rPr lang="en-CA" sz="4400" dirty="0" smtClean="0"/>
              <a:t>The chemical reaction that occurs when an acid and a base react to form a salt and water.</a:t>
            </a:r>
            <a:endParaRPr lang="en-CA" sz="4400" dirty="0"/>
          </a:p>
        </p:txBody>
      </p:sp>
    </p:spTree>
    <p:extLst>
      <p:ext uri="{BB962C8B-B14F-4D97-AF65-F5344CB8AC3E}">
        <p14:creationId xmlns:p14="http://schemas.microsoft.com/office/powerpoint/2010/main" val="3691223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 y="44625"/>
            <a:ext cx="8229600" cy="1143000"/>
          </a:xfrm>
        </p:spPr>
        <p:txBody>
          <a:bodyPr>
            <a:normAutofit fontScale="90000"/>
          </a:bodyPr>
          <a:lstStyle/>
          <a:p>
            <a:r>
              <a:rPr lang="en-CA" dirty="0" smtClean="0"/>
              <a:t>6.  3 example neutralization reactions</a:t>
            </a:r>
            <a:endParaRPr lang="en-CA" dirty="0"/>
          </a:p>
        </p:txBody>
      </p:sp>
      <p:sp>
        <p:nvSpPr>
          <p:cNvPr id="3" name="Content Placeholder 2"/>
          <p:cNvSpPr>
            <a:spLocks noGrp="1"/>
          </p:cNvSpPr>
          <p:nvPr>
            <p:ph idx="1"/>
          </p:nvPr>
        </p:nvSpPr>
        <p:spPr>
          <a:xfrm>
            <a:off x="0" y="1268760"/>
            <a:ext cx="9144000" cy="5589240"/>
          </a:xfrm>
        </p:spPr>
        <p:txBody>
          <a:bodyPr>
            <a:normAutofit/>
          </a:bodyPr>
          <a:lstStyle/>
          <a:p>
            <a:pPr marL="0" indent="0">
              <a:buNone/>
            </a:pPr>
            <a:r>
              <a:rPr lang="en-CA" sz="3600" dirty="0" smtClean="0"/>
              <a:t>	</a:t>
            </a:r>
            <a:r>
              <a:rPr lang="en-CA" sz="3600" dirty="0" err="1" smtClean="0"/>
              <a:t>HCl</a:t>
            </a:r>
            <a:r>
              <a:rPr lang="en-CA" sz="3600" dirty="0" smtClean="0"/>
              <a:t>  +  </a:t>
            </a:r>
            <a:r>
              <a:rPr lang="en-CA" sz="3600" dirty="0" err="1" smtClean="0"/>
              <a:t>NaOH</a:t>
            </a:r>
            <a:r>
              <a:rPr lang="en-CA" sz="3600" dirty="0" smtClean="0"/>
              <a:t>  		</a:t>
            </a:r>
            <a:r>
              <a:rPr lang="en-CA" sz="3600" dirty="0" err="1" smtClean="0"/>
              <a:t>NaCl</a:t>
            </a:r>
            <a:r>
              <a:rPr lang="en-CA" sz="3600" dirty="0" smtClean="0"/>
              <a:t>    +   H</a:t>
            </a:r>
            <a:r>
              <a:rPr lang="en-CA" sz="3600" baseline="-25000" dirty="0" smtClean="0"/>
              <a:t>2</a:t>
            </a:r>
            <a:r>
              <a:rPr lang="en-CA" sz="3600" dirty="0" smtClean="0"/>
              <a:t>O</a:t>
            </a:r>
          </a:p>
          <a:p>
            <a:pPr marL="0" indent="0">
              <a:buNone/>
            </a:pPr>
            <a:endParaRPr lang="en-CA" sz="3600" dirty="0" smtClean="0"/>
          </a:p>
          <a:p>
            <a:pPr marL="0" indent="0">
              <a:buNone/>
            </a:pPr>
            <a:r>
              <a:rPr lang="en-CA" sz="3600" dirty="0" smtClean="0"/>
              <a:t>Acid     base			salt	       water</a:t>
            </a:r>
          </a:p>
          <a:p>
            <a:pPr marL="0" indent="0">
              <a:buNone/>
            </a:pPr>
            <a:endParaRPr lang="en-CA" dirty="0"/>
          </a:p>
          <a:p>
            <a:pPr marL="0" indent="0">
              <a:buNone/>
            </a:pPr>
            <a:r>
              <a:rPr lang="en-CA" dirty="0" smtClean="0"/>
              <a:t>H</a:t>
            </a:r>
            <a:r>
              <a:rPr lang="en-CA" sz="4000" baseline="-26000" dirty="0" smtClean="0"/>
              <a:t>2</a:t>
            </a:r>
            <a:r>
              <a:rPr lang="en-CA" dirty="0" smtClean="0"/>
              <a:t>SO</a:t>
            </a:r>
            <a:r>
              <a:rPr lang="en-CA" sz="4000" baseline="-25000" dirty="0" smtClean="0"/>
              <a:t>4</a:t>
            </a:r>
            <a:r>
              <a:rPr lang="en-CA" dirty="0" smtClean="0"/>
              <a:t>  +  Al(OH)</a:t>
            </a:r>
            <a:r>
              <a:rPr lang="en-CA" sz="4000" baseline="-25000" dirty="0" smtClean="0"/>
              <a:t>3</a:t>
            </a:r>
            <a:r>
              <a:rPr lang="en-CA" dirty="0" smtClean="0"/>
              <a:t>               Al</a:t>
            </a:r>
            <a:r>
              <a:rPr lang="en-CA" sz="4000" baseline="-25000" dirty="0" smtClean="0"/>
              <a:t>2</a:t>
            </a:r>
            <a:r>
              <a:rPr lang="en-CA" dirty="0" smtClean="0"/>
              <a:t>(SO</a:t>
            </a:r>
            <a:r>
              <a:rPr lang="en-CA" sz="4000" baseline="-25000" dirty="0" smtClean="0"/>
              <a:t>4</a:t>
            </a:r>
            <a:r>
              <a:rPr lang="en-CA" dirty="0" smtClean="0"/>
              <a:t>)</a:t>
            </a:r>
            <a:r>
              <a:rPr lang="en-CA" sz="4000" baseline="-25000" dirty="0" smtClean="0"/>
              <a:t>3</a:t>
            </a:r>
            <a:r>
              <a:rPr lang="en-CA" dirty="0" smtClean="0"/>
              <a:t> + H</a:t>
            </a:r>
            <a:r>
              <a:rPr lang="en-CA" sz="4000" baseline="-25000" dirty="0" smtClean="0"/>
              <a:t>2</a:t>
            </a:r>
            <a:r>
              <a:rPr lang="en-CA" dirty="0" smtClean="0"/>
              <a:t>O</a:t>
            </a:r>
          </a:p>
          <a:p>
            <a:pPr marL="0" indent="0">
              <a:buNone/>
            </a:pPr>
            <a:r>
              <a:rPr lang="en-CA" dirty="0" smtClean="0"/>
              <a:t>Acid	base			salt		water</a:t>
            </a:r>
          </a:p>
          <a:p>
            <a:pPr marL="0" indent="0">
              <a:buNone/>
            </a:pPr>
            <a:endParaRPr lang="en-CA" dirty="0" smtClean="0"/>
          </a:p>
          <a:p>
            <a:pPr marL="0" indent="0">
              <a:buNone/>
            </a:pPr>
            <a:r>
              <a:rPr lang="en-CA" dirty="0" smtClean="0"/>
              <a:t>Aluminum sulfate used to reduce soil pH and water purification process</a:t>
            </a:r>
            <a:endParaRPr lang="en-CA" dirty="0"/>
          </a:p>
        </p:txBody>
      </p:sp>
      <p:cxnSp>
        <p:nvCxnSpPr>
          <p:cNvPr id="5" name="Straight Arrow Connector 4"/>
          <p:cNvCxnSpPr/>
          <p:nvPr/>
        </p:nvCxnSpPr>
        <p:spPr>
          <a:xfrm>
            <a:off x="3557137" y="1628800"/>
            <a:ext cx="1008112"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3275856" y="4063380"/>
            <a:ext cx="86409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 name="Curved Up Arrow 3"/>
          <p:cNvSpPr/>
          <p:nvPr/>
        </p:nvSpPr>
        <p:spPr>
          <a:xfrm>
            <a:off x="1134997" y="2021941"/>
            <a:ext cx="1368152" cy="50405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urved Up Arrow 7"/>
          <p:cNvSpPr/>
          <p:nvPr/>
        </p:nvSpPr>
        <p:spPr>
          <a:xfrm flipH="1" flipV="1">
            <a:off x="1134997" y="781255"/>
            <a:ext cx="1368152" cy="50405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3372045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147&quot;&gt;&lt;object type=&quot;3&quot; unique_id=&quot;10148&quot;&gt;&lt;property id=&quot;20148&quot; value=&quot;5&quot;/&gt;&lt;property id=&quot;20300&quot; value=&quot;Slide 1 - &amp;quot;Science 10 Ch. 5 wkst 3&amp;quot;&quot;/&gt;&lt;property id=&quot;20307&quot; value=&quot;256&quot;/&gt;&lt;/object&gt;&lt;object type=&quot;3&quot; unique_id=&quot;10149&quot;&gt;&lt;property id=&quot;20148&quot; value=&quot;5&quot;/&gt;&lt;property id=&quot;20300&quot; value=&quot;Slide 2 - &amp;quot;1. Where do we usually get salt from?&amp;quot;&quot;/&gt;&lt;property id=&quot;20307&quot; value=&quot;257&quot;/&gt;&lt;/object&gt;&lt;object type=&quot;3&quot; unique_id=&quot;10150&quot;&gt;&lt;property id=&quot;20148&quot; value=&quot;5&quot;/&gt;&lt;property id=&quot;20300&quot; value=&quot;Slide 3 - &amp;quot;2.  Define salt&amp;quot;&quot;/&gt;&lt;property id=&quot;20307&quot; value=&quot;258&quot;/&gt;&lt;/object&gt;&lt;object type=&quot;3&quot; unique_id=&quot;10151&quot;&gt;&lt;property id=&quot;20148&quot; value=&quot;5&quot;/&gt;&lt;property id=&quot;20300&quot; value=&quot;Slide 4 - &amp;quot;3.  What are some uses for salts?&amp;quot;&quot;/&gt;&lt;property id=&quot;20307&quot; value=&quot;259&quot;/&gt;&lt;/object&gt;&lt;object type=&quot;3&quot; unique_id=&quot;10152&quot;&gt;&lt;property id=&quot;20148&quot; value=&quot;5&quot;/&gt;&lt;property id=&quot;20300&quot; value=&quot;Slide 5 - &amp;quot;4.  What has table salt added to it and what does it prevent?&amp;quot;&quot;/&gt;&lt;property id=&quot;20307&quot; value=&quot;260&quot;/&gt;&lt;/object&gt;&lt;object type=&quot;3&quot; unique_id=&quot;10153&quot;&gt;&lt;property id=&quot;20148&quot; value=&quot;5&quot;/&gt;&lt;property id=&quot;20300&quot; value=&quot;Slide 6 - &amp;quot;goiter&amp;quot;&quot;/&gt;&lt;property id=&quot;20307&quot; value=&quot;261&quot;/&gt;&lt;/object&gt;&lt;object type=&quot;3&quot; unique_id=&quot;10154&quot;&gt;&lt;property id=&quot;20148&quot; value=&quot;5&quot;/&gt;&lt;property id=&quot;20300&quot; value=&quot;Slide 7&quot;/&gt;&lt;property id=&quot;20307&quot; value=&quot;281&quot;/&gt;&lt;/object&gt;&lt;object type=&quot;3&quot; unique_id=&quot;10155&quot;&gt;&lt;property id=&quot;20148&quot; value=&quot;5&quot;/&gt;&lt;property id=&quot;20300&quot; value=&quot;Slide 8 - &amp;quot;5. Define neutralization acid / base&amp;quot;&quot;/&gt;&lt;property id=&quot;20307&quot; value=&quot;262&quot;/&gt;&lt;/object&gt;&lt;object type=&quot;3&quot; unique_id=&quot;10156&quot;&gt;&lt;property id=&quot;20148&quot; value=&quot;5&quot;/&gt;&lt;property id=&quot;20300&quot; value=&quot;Slide 9 - &amp;quot;6.  3 example neutralization reactions&amp;quot;&quot;/&gt;&lt;property id=&quot;20307&quot; value=&quot;263&quot;/&gt;&lt;/object&gt;&lt;object type=&quot;3&quot; unique_id=&quot;10157&quot;&gt;&lt;property id=&quot;20148&quot; value=&quot;5&quot;/&gt;&lt;property id=&quot;20300&quot; value=&quot;Slide 10 - &amp;quot; &amp;quot;&quot;/&gt;&lt;property id=&quot;20307&quot; value=&quot;264&quot;/&gt;&lt;/object&gt;&lt;object type=&quot;3&quot; unique_id=&quot;10158&quot;&gt;&lt;property id=&quot;20148&quot; value=&quot;5&quot;/&gt;&lt;property id=&quot;20300&quot; value=&quot;Slide 11 - &amp;quot;7. Q 1-5 page 236&amp;quot;&quot;/&gt;&lt;property id=&quot;20307&quot; value=&quot;265&quot;/&gt;&lt;/object&gt;&lt;object type=&quot;3&quot; unique_id=&quot;10159&quot;&gt;&lt;property id=&quot;20148&quot; value=&quot;5&quot;/&gt;&lt;property id=&quot;20300&quot; value=&quot;Slide 12 - &amp;quot;7. Q 1-5 page 236&amp;quot;&quot;/&gt;&lt;property id=&quot;20307&quot; value=&quot;282&quot;/&gt;&lt;/object&gt;&lt;object type=&quot;3&quot; unique_id=&quot;10160&quot;&gt;&lt;property id=&quot;20148&quot; value=&quot;5&quot;/&gt;&lt;property id=&quot;20300&quot; value=&quot;Slide 13 - &amp;quot;8. Define oxides&amp;quot;&quot;/&gt;&lt;property id=&quot;20307&quot; value=&quot;266&quot;/&gt;&lt;/object&gt;&lt;object type=&quot;3&quot; unique_id=&quot;10161&quot;&gt;&lt;property id=&quot;20148&quot; value=&quot;5&quot;/&gt;&lt;property id=&quot;20300&quot; value=&quot;Slide 14 - &amp;quot;9. Define metal oxides&amp;quot;&quot;/&gt;&lt;property id=&quot;20307&quot; value=&quot;267&quot;/&gt;&lt;/object&gt;&lt;object type=&quot;3&quot; unique_id=&quot;10162&quot;&gt;&lt;property id=&quot;20148&quot; value=&quot;5&quot;/&gt;&lt;property id=&quot;20300&quot; value=&quot;Slide 15 - &amp;quot;10. What happens to the solution when a metal oxide dissolves in water?&amp;quot;&quot;/&gt;&lt;property id=&quot;20307&quot; value=&quot;268&quot;/&gt;&lt;/object&gt;&lt;object type=&quot;3&quot; unique_id=&quot;10163&quot;&gt;&lt;property id=&quot;20148&quot; value=&quot;5&quot;/&gt;&lt;property id=&quot;20300&quot; value=&quot;Slide 16 - &amp;quot;11. Examples of metal oxides and water.&amp;quot;&quot;/&gt;&lt;property id=&quot;20307&quot; value=&quot;269&quot;/&gt;&lt;/object&gt;&lt;object type=&quot;3&quot; unique_id=&quot;10164&quot;&gt;&lt;property id=&quot;20148&quot; value=&quot;5&quot;/&gt;&lt;property id=&quot;20300&quot; value=&quot;Slide 17 - &amp;quot;12. Define non-metal oxide&amp;quot;&quot;/&gt;&lt;property id=&quot;20307&quot; value=&quot;270&quot;/&gt;&lt;/object&gt;&lt;object type=&quot;3&quot; unique_id=&quot;10165&quot;&gt;&lt;property id=&quot;20148&quot; value=&quot;5&quot;/&gt;&lt;property id=&quot;20300&quot; value=&quot;Slide 18 - &amp;quot;13. What happens to the solution when a non-metal oxide combines with water?&amp;quot;&quot;/&gt;&lt;property id=&quot;20307&quot; value=&quot;271&quot;/&gt;&lt;/object&gt;&lt;object type=&quot;3&quot; unique_id=&quot;10166&quot;&gt;&lt;property id=&quot;20148&quot; value=&quot;5&quot;/&gt;&lt;property id=&quot;20300&quot; value=&quot;Slide 19 - &amp;quot;14. Examples of non-metal oxides reacting with water&amp;quot;&quot;/&gt;&lt;property id=&quot;20307&quot; value=&quot;272&quot;/&gt;&lt;/object&gt;&lt;object type=&quot;3&quot; unique_id=&quot;10167&quot;&gt;&lt;property id=&quot;20148&quot; value=&quot;5&quot;/&gt;&lt;property id=&quot;20300&quot; value=&quot;Slide 20 - &amp;quot; &amp;quot;&quot;/&gt;&lt;property id=&quot;20307&quot; value=&quot;273&quot;/&gt;&lt;/object&gt;&lt;object type=&quot;3&quot; unique_id=&quot;10168&quot;&gt;&lt;property id=&quot;20148&quot; value=&quot;5&quot;/&gt;&lt;property id=&quot;20300&quot; value=&quot;Slide 21 - &amp;quot;15. How does acid rain form?&amp;quot;&quot;/&gt;&lt;property id=&quot;20307&quot; value=&quot;274&quot;/&gt;&lt;/object&gt;&lt;object type=&quot;3&quot; unique_id=&quot;10169&quot;&gt;&lt;property id=&quot;20148&quot; value=&quot;5&quot;/&gt;&lt;property id=&quot;20300&quot; value=&quot;Slide 22 - &amp;quot; &amp;quot;&quot;/&gt;&lt;property id=&quot;20307&quot; value=&quot;275&quot;/&gt;&lt;/object&gt;&lt;object type=&quot;3&quot; unique_id=&quot;10170&quot;&gt;&lt;property id=&quot;20148&quot; value=&quot;5&quot;/&gt;&lt;property id=&quot;20300&quot; value=&quot;Slide 23 - &amp;quot;17. Sample reactions of acids reacting with metals.&amp;quot;&quot;/&gt;&lt;property id=&quot;20307&quot; value=&quot;276&quot;/&gt;&lt;/object&gt;&lt;object type=&quot;3&quot; unique_id=&quot;10171&quot;&gt;&lt;property id=&quot;20148&quot; value=&quot;5&quot;/&gt;&lt;property id=&quot;20300&quot; value=&quot;Slide 24 - &amp;quot;18. Q 1 to 5 page 238&amp;quot;&quot;/&gt;&lt;property id=&quot;20307&quot; value=&quot;277&quot;/&gt;&lt;/object&gt;&lt;object type=&quot;3&quot; unique_id=&quot;10172&quot;&gt;&lt;property id=&quot;20148&quot; value=&quot;5&quot;/&gt;&lt;property id=&quot;20300&quot; value=&quot;Slide 25 - &amp;quot;18. Q 1 to 5 page 238&amp;quot;&quot;/&gt;&lt;property id=&quot;20307&quot; value=&quot;283&quot;/&gt;&lt;/object&gt;&lt;object type=&quot;3&quot; unique_id=&quot;10173&quot;&gt;&lt;property id=&quot;20148&quot; value=&quot;5&quot;/&gt;&lt;property id=&quot;20300&quot; value=&quot;Slide 26 - &amp;quot;19. What happens to rocks containing carbonate react with acids?&amp;quot;&quot;/&gt;&lt;property id=&quot;20307&quot; value=&quot;278&quot;/&gt;&lt;/object&gt;&lt;object type=&quot;3&quot; unique_id=&quot;10174&quot;&gt;&lt;property id=&quot;20148&quot; value=&quot;5&quot;/&gt;&lt;property id=&quot;20300&quot; value=&quot;Slide 27 - &amp;quot;20. Lakes in west vs lakes in east and ability to handle acid rain.&amp;quot;&quot;/&gt;&lt;property id=&quot;20307&quot; value=&quot;279&quot;/&gt;&lt;/object&gt;&lt;object type=&quot;3&quot; unique_id=&quot;10175&quot;&gt;&lt;property id=&quot;20148&quot; value=&quot;5&quot;/&gt;&lt;property id=&quot;20300&quot; value=&quot;Slide 28 - &amp;quot;21. Reaction between acids and carbonates.&amp;quot;&quot;/&gt;&lt;property id=&quot;20307&quot; value=&quot;280&quot;/&gt;&lt;/object&gt;&lt;/object&gt;&lt;object type=&quot;8&quot; unique_id=&quot;10205&quot;&gt;&lt;/object&gt;&lt;/object&gt;&lt;/database&gt;"/>
  <p:tag name="MMPROD_NEXTUNIQUEID" val="10011"/>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2542</TotalTime>
  <Words>578</Words>
  <Application>Microsoft Office PowerPoint</Application>
  <PresentationFormat>On-screen Show (4:3)</PresentationFormat>
  <Paragraphs>114</Paragraphs>
  <Slides>28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Science 10 Ch. 5 wkst 3</vt:lpstr>
      <vt:lpstr>1. Where do we usually get salt from?</vt:lpstr>
      <vt:lpstr>2.  Define salt</vt:lpstr>
      <vt:lpstr>3.  What are some uses for salts?</vt:lpstr>
      <vt:lpstr>4.  What has table salt added to it and what does it prevent?</vt:lpstr>
      <vt:lpstr>goiter</vt:lpstr>
      <vt:lpstr>PowerPoint Presentation</vt:lpstr>
      <vt:lpstr>5. Define neutralization acid / base</vt:lpstr>
      <vt:lpstr>6.  3 example neutralization reactions</vt:lpstr>
      <vt:lpstr> </vt:lpstr>
      <vt:lpstr>7. Q 1-5 page 236</vt:lpstr>
      <vt:lpstr>7. Q 1-5 page 236</vt:lpstr>
      <vt:lpstr>8. Define oxides</vt:lpstr>
      <vt:lpstr>9. Define metal oxides</vt:lpstr>
      <vt:lpstr>10. What happens to the solution when a metal oxide dissolves in water?</vt:lpstr>
      <vt:lpstr>11. Examples of metal oxides and water.</vt:lpstr>
      <vt:lpstr>12. Define non-metal oxide</vt:lpstr>
      <vt:lpstr>13. What happens to the solution when a non-metal oxide combines with water?</vt:lpstr>
      <vt:lpstr>14. Examples of non-metal oxides reacting with water</vt:lpstr>
      <vt:lpstr> </vt:lpstr>
      <vt:lpstr>15. How does acid rain form?</vt:lpstr>
      <vt:lpstr> </vt:lpstr>
      <vt:lpstr>17. Sample reactions of acids reacting with metals.</vt:lpstr>
      <vt:lpstr>18. Q 1 to 5 page 238</vt:lpstr>
      <vt:lpstr>18. Q 1 to 5 page 238</vt:lpstr>
      <vt:lpstr>19. What happens to rocks containing carbonate react with acids?</vt:lpstr>
      <vt:lpstr>20. Lakes in west vs lakes in east and ability to handle acid rain.</vt:lpstr>
      <vt:lpstr>21. Reaction between acids and carbonates.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10 Ch. 5 wkst 3</dc:title>
  <dc:creator>Dad</dc:creator>
  <cp:lastModifiedBy>teacher</cp:lastModifiedBy>
  <cp:revision>32</cp:revision>
  <dcterms:created xsi:type="dcterms:W3CDTF">2012-10-23T06:20:42Z</dcterms:created>
  <dcterms:modified xsi:type="dcterms:W3CDTF">2016-04-15T02:59:39Z</dcterms:modified>
</cp:coreProperties>
</file>