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74" r:id="rId2"/>
    <p:sldId id="275" r:id="rId3"/>
    <p:sldId id="258" r:id="rId4"/>
    <p:sldId id="259" r:id="rId5"/>
    <p:sldId id="260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1" r:id="rId14"/>
    <p:sldId id="262" r:id="rId15"/>
    <p:sldId id="263" r:id="rId16"/>
    <p:sldId id="264" r:id="rId17"/>
    <p:sldId id="277" r:id="rId18"/>
    <p:sldId id="278" r:id="rId19"/>
    <p:sldId id="265" r:id="rId20"/>
    <p:sldId id="266" r:id="rId21"/>
    <p:sldId id="267" r:id="rId22"/>
    <p:sldId id="276" r:id="rId23"/>
    <p:sldId id="268" r:id="rId24"/>
    <p:sldId id="269" r:id="rId25"/>
    <p:sldId id="270" r:id="rId26"/>
    <p:sldId id="271" r:id="rId27"/>
    <p:sldId id="272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6B84F-4254-4C30-8743-0E6F8F0B12A7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5C6D7-6A18-4F57-AD19-B51AF9313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CA" smtClean="0"/>
              <a:t>Pine trees are cone-shaped and shed snow easily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CA" smtClean="0"/>
              <a:t> Porcupines have sharp, stiff quills for defense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CA" smtClean="0"/>
              <a:t>Arctic fox has thick, white coat in the winter and brownish-grey coat in the summer</a:t>
            </a: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B6AD6E1-77FE-4E98-9357-1D114BD206B9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61294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-Process of photosynthesis in cacti is different from that in trees and ferns of temperate regions so they require half as much water</a:t>
            </a: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130627B-B99F-4A99-9FF4-08B53874248E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7905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- How the organism feeds, mates, cares for its young, migrates, hibernates, burrows, etc.</a:t>
            </a: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64BF69E-1A7A-47F4-8E8D-D0ACC7B0B488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923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5ACA7D1-D504-4D6B-A673-44A57598CB5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6538B4F-5884-437E-8EBC-B4EB581ADE3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A7D1-D504-4D6B-A673-44A57598CB5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8B4F-5884-437E-8EBC-B4EB581AD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A7D1-D504-4D6B-A673-44A57598CB5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8B4F-5884-437E-8EBC-B4EB581AD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A7D1-D504-4D6B-A673-44A57598CB5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8B4F-5884-437E-8EBC-B4EB581AD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A7D1-D504-4D6B-A673-44A57598CB5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8B4F-5884-437E-8EBC-B4EB581AD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A7D1-D504-4D6B-A673-44A57598CB5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8B4F-5884-437E-8EBC-B4EB581ADE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A7D1-D504-4D6B-A673-44A57598CB5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8B4F-5884-437E-8EBC-B4EB581AD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A7D1-D504-4D6B-A673-44A57598CB5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8B4F-5884-437E-8EBC-B4EB581AD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A7D1-D504-4D6B-A673-44A57598CB5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8B4F-5884-437E-8EBC-B4EB581AD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A7D1-D504-4D6B-A673-44A57598CB5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8B4F-5884-437E-8EBC-B4EB581ADE3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A7D1-D504-4D6B-A673-44A57598CB5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8B4F-5884-437E-8EBC-B4EB581AD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5ACA7D1-D504-4D6B-A673-44A57598CB5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6538B4F-5884-437E-8EBC-B4EB581ADE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Unit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Sustaining Earth’s Ecosystem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69131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886200"/>
            <a:ext cx="3881437" cy="165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408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19" name="Picture 5" descr="animal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584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5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5" descr="r189329_7097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4538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3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7" name="Picture 5" descr="T5-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71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861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6466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dirty="0" smtClean="0"/>
              <a:t>Biomes cont’d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60872"/>
            <a:ext cx="7543800" cy="1253728"/>
          </a:xfrm>
        </p:spPr>
        <p:txBody>
          <a:bodyPr>
            <a:normAutofit fontScale="92500" lnSpcReduction="20000"/>
          </a:bodyPr>
          <a:lstStyle/>
          <a:p>
            <a:pPr lvl="1" eaLnBrk="1" hangingPunct="1"/>
            <a:r>
              <a:rPr lang="en-US" sz="2400" dirty="0" smtClean="0"/>
              <a:t>If biotic and abiotic conditions are the same, similar biomes can exist far apart.</a:t>
            </a:r>
          </a:p>
          <a:p>
            <a:pPr lvl="1" eaLnBrk="1" hangingPunct="1"/>
            <a:r>
              <a:rPr lang="en-US" sz="2400" dirty="0" smtClean="0"/>
              <a:t>A biome here in B.C. can be the same as a biome in New Zealand.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8436" name="Picture 2" descr="http://upload.wikimedia.org/wikipedia/commons/thumb/6/67/BC-relief.png/250px-BC-reli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32766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http://www.titanhitours.co.uk/images/Maps/new-zealand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116276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91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8162" y="642937"/>
            <a:ext cx="8229600" cy="2709863"/>
          </a:xfrm>
        </p:spPr>
        <p:txBody>
          <a:bodyPr>
            <a:normAutofit fontScale="92500"/>
          </a:bodyPr>
          <a:lstStyle/>
          <a:p>
            <a:pPr lvl="1" eaLnBrk="1" hangingPunct="1"/>
            <a:r>
              <a:rPr lang="en-US" sz="2400" dirty="0" smtClean="0"/>
              <a:t>Biomes are classified based on many qualities, such as water availability, temperature, and interactions between biotic and abiotic factors.</a:t>
            </a:r>
          </a:p>
          <a:p>
            <a:pPr lvl="1" eaLnBrk="1" hangingPunct="1">
              <a:buFont typeface="Verdana" charset="0"/>
              <a:buNone/>
            </a:pPr>
            <a:endParaRPr lang="en-US" sz="1600" dirty="0" smtClean="0"/>
          </a:p>
          <a:p>
            <a:pPr lvl="1" eaLnBrk="1" hangingPunct="1"/>
            <a:r>
              <a:rPr lang="en-US" sz="2400" dirty="0" smtClean="0"/>
              <a:t>Examples of Biomes: Boreal forest, desert, grassland, permanent ice, temperate deciduous forest, temperate rainforest, tropical rainforest, and tundra.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" name="Picture 27" descr="ppt1_01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85439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83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36576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Certain characteristics help to identify biomes.</a:t>
            </a:r>
          </a:p>
          <a:p>
            <a:pPr eaLnBrk="1" hangingPunct="1">
              <a:lnSpc>
                <a:spcPct val="80000"/>
              </a:lnSpc>
            </a:pPr>
            <a:endParaRPr lang="en-US" sz="17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Temperature and precipitation are two of the 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600" dirty="0" smtClean="0"/>
              <a:t>	most important abiotic factors.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sz="17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Other factors include latitude, elevation, and 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600" dirty="0" smtClean="0"/>
              <a:t>	ocean currents.</a:t>
            </a:r>
          </a:p>
          <a:p>
            <a:pPr eaLnBrk="1" hangingPunct="1">
              <a:lnSpc>
                <a:spcPct val="80000"/>
              </a:lnSpc>
            </a:pPr>
            <a:endParaRPr lang="en-US" sz="3000" dirty="0" smtClean="0"/>
          </a:p>
        </p:txBody>
      </p:sp>
      <p:pic>
        <p:nvPicPr>
          <p:cNvPr id="20483" name="Picture 2" descr="http://www.globalchange.umich.edu/gctext/Inquiries/Inquiries_by_Unit/Unit_3_files/image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2"/>
          <a:stretch>
            <a:fillRect/>
          </a:stretch>
        </p:blipFill>
        <p:spPr bwMode="auto">
          <a:xfrm>
            <a:off x="4038600" y="1295400"/>
            <a:ext cx="4426957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0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6563"/>
          </a:xfrm>
        </p:spPr>
        <p:txBody>
          <a:bodyPr/>
          <a:lstStyle/>
          <a:p>
            <a:pPr eaLnBrk="1" hangingPunct="1"/>
            <a:r>
              <a:rPr lang="en-CA" sz="3200" smtClean="0"/>
              <a:t>Factors that Influence Characteristics and Distribution of Biomes</a:t>
            </a:r>
            <a:endParaRPr lang="en-US" sz="320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114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>
                <a:ea typeface="+mn-ea"/>
              </a:rPr>
              <a:t>Temperature and Precipitation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>
                <a:ea typeface="+mn-ea"/>
              </a:rPr>
              <a:t>Two of the most important abiotic factors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err="1" smtClean="0">
                <a:ea typeface="+mn-ea"/>
              </a:rPr>
              <a:t>Eg</a:t>
            </a:r>
            <a:r>
              <a:rPr lang="en-CA" dirty="0" smtClean="0">
                <a:ea typeface="+mn-ea"/>
              </a:rPr>
              <a:t>. Rainfall, snow, mist, and fog</a:t>
            </a:r>
          </a:p>
        </p:txBody>
      </p:sp>
      <p:pic>
        <p:nvPicPr>
          <p:cNvPr id="4" name="Picture 28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2895600"/>
            <a:ext cx="6096000" cy="349102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3997"/>
            <a:ext cx="7983594" cy="4572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5195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CA" smtClean="0"/>
              <a:t>Latitude</a:t>
            </a: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1"/>
            <a:ext cx="8153400" cy="24384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Latitude is an abiotic factor that influences biomes.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Latitude is the distance north and south from the equator.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Latitude influences both temperature &amp;</a:t>
            </a:r>
            <a:br>
              <a:rPr lang="en-US" sz="2400" dirty="0" smtClean="0"/>
            </a:br>
            <a:r>
              <a:rPr lang="en-US" sz="2400" dirty="0" smtClean="0"/>
              <a:t>precipitation.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The tropical zone has very warm temperatures and high </a:t>
            </a:r>
            <a:br>
              <a:rPr lang="en-US" sz="2000" dirty="0" smtClean="0"/>
            </a:br>
            <a:r>
              <a:rPr lang="en-US" sz="2000" dirty="0" smtClean="0"/>
              <a:t>precipitation.</a:t>
            </a:r>
          </a:p>
          <a:p>
            <a:pPr lvl="2" eaLnBrk="1" hangingPunct="1">
              <a:lnSpc>
                <a:spcPct val="90000"/>
              </a:lnSpc>
            </a:pPr>
            <a:endParaRPr lang="en-US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The tropical zone receives more direct sunlight than do temperate zones.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56000"/>
            <a:ext cx="4114800" cy="284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83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8300"/>
            <a:ext cx="8915400" cy="380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515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latitude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959585" cy="449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2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Latitude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73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46482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Elevation also influences biomes.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The atmosphere is thinner at higher elevations, and therefore less heat is retained.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Windward sides of mountains are wet, leeward sides are very dry.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Ocean currents carry warmth and moisture to coastal areas.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Where warm currents meet land, temperate biomes are found.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20" y="769620"/>
            <a:ext cx="3357025" cy="273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51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2890934" cy="23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070" y="2830960"/>
            <a:ext cx="4486005" cy="365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3251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451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>
          <a:xfrm>
            <a:off x="914400" y="685800"/>
            <a:ext cx="7024744" cy="1143000"/>
          </a:xfrm>
        </p:spPr>
        <p:txBody>
          <a:bodyPr/>
          <a:lstStyle/>
          <a:p>
            <a:pPr eaLnBrk="1" hangingPunct="1"/>
            <a:r>
              <a:rPr lang="en-CA" dirty="0" err="1" smtClean="0"/>
              <a:t>Climatographs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05000"/>
            <a:ext cx="7848600" cy="251459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Climate refers to the average pattern of weather conditions of a large region over a period of 30 years or more.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climatograph</a:t>
            </a:r>
            <a:r>
              <a:rPr lang="en-US" dirty="0" smtClean="0"/>
              <a:t> shows the average temperature and precipitation for a location over a period of 30 years or more.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Biomes are often defined using information in </a:t>
            </a:r>
            <a:r>
              <a:rPr lang="en-US" dirty="0" err="1" smtClean="0"/>
              <a:t>climatographs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What differences would you expect to see between </a:t>
            </a:r>
            <a:r>
              <a:rPr lang="en-US" dirty="0" err="1" smtClean="0"/>
              <a:t>Tofino</a:t>
            </a:r>
            <a:r>
              <a:rPr lang="en-US" dirty="0" smtClean="0"/>
              <a:t> and </a:t>
            </a:r>
            <a:r>
              <a:rPr lang="en-US" dirty="0" err="1" smtClean="0"/>
              <a:t>Osoyoos</a:t>
            </a:r>
            <a:r>
              <a:rPr lang="en-US" dirty="0" smtClean="0"/>
              <a:t>?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2"/>
            <a:ext cx="3429000" cy="234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14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Climatographs</a:t>
            </a:r>
            <a:endParaRPr lang="en-US" smtClean="0"/>
          </a:p>
        </p:txBody>
      </p:sp>
      <p:grpSp>
        <p:nvGrpSpPr>
          <p:cNvPr id="26627" name="Group 12"/>
          <p:cNvGrpSpPr>
            <a:grpSpLocks/>
          </p:cNvGrpSpPr>
          <p:nvPr/>
        </p:nvGrpSpPr>
        <p:grpSpPr bwMode="auto">
          <a:xfrm>
            <a:off x="152400" y="1143000"/>
            <a:ext cx="8763000" cy="4953000"/>
            <a:chOff x="768" y="2256"/>
            <a:chExt cx="3983" cy="1744"/>
          </a:xfrm>
        </p:grpSpPr>
        <p:sp>
          <p:nvSpPr>
            <p:cNvPr id="26628" name="Rectangle 10"/>
            <p:cNvSpPr>
              <a:spLocks noChangeArrowheads="1"/>
            </p:cNvSpPr>
            <p:nvPr/>
          </p:nvSpPr>
          <p:spPr bwMode="auto">
            <a:xfrm>
              <a:off x="768" y="2256"/>
              <a:ext cx="3983" cy="17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Lucida Sans Unicode" charset="0"/>
              </a:endParaRPr>
            </a:p>
          </p:txBody>
        </p:sp>
        <p:grpSp>
          <p:nvGrpSpPr>
            <p:cNvPr id="26629" name="Group 9"/>
            <p:cNvGrpSpPr>
              <a:grpSpLocks/>
            </p:cNvGrpSpPr>
            <p:nvPr/>
          </p:nvGrpSpPr>
          <p:grpSpPr bwMode="auto">
            <a:xfrm>
              <a:off x="800" y="2291"/>
              <a:ext cx="3916" cy="1704"/>
              <a:chOff x="192" y="2352"/>
              <a:chExt cx="3916" cy="1704"/>
            </a:xfrm>
          </p:grpSpPr>
          <p:pic>
            <p:nvPicPr>
              <p:cNvPr id="26630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352"/>
                <a:ext cx="1832" cy="1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1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72"/>
              <a:stretch>
                <a:fillRect/>
              </a:stretch>
            </p:blipFill>
            <p:spPr bwMode="auto">
              <a:xfrm>
                <a:off x="2260" y="2363"/>
                <a:ext cx="1848" cy="1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811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838200"/>
          </a:xfrm>
        </p:spPr>
        <p:txBody>
          <a:bodyPr/>
          <a:lstStyle/>
          <a:p>
            <a:pPr eaLnBrk="1" hangingPunct="1"/>
            <a:r>
              <a:rPr lang="en-CA" dirty="0" smtClean="0"/>
              <a:t>Adaptations and Biomes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462462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70000"/>
              </a:lnSpc>
              <a:buFont typeface="Wingdings 3" charset="2"/>
              <a:buChar char=""/>
            </a:pPr>
            <a:r>
              <a:rPr lang="en-US" dirty="0" smtClean="0"/>
              <a:t>Biomes are often identified with                   characteristic biotic (living) factors:</a:t>
            </a:r>
          </a:p>
          <a:p>
            <a:pPr marL="457200" indent="-457200" eaLnBrk="1" hangingPunct="1">
              <a:lnSpc>
                <a:spcPct val="70000"/>
              </a:lnSpc>
              <a:buFont typeface="Wingdings 3" charset="2"/>
              <a:buChar char=""/>
            </a:pPr>
            <a:endParaRPr lang="en-US" dirty="0" smtClean="0"/>
          </a:p>
          <a:p>
            <a:pPr marL="838200" lvl="1" indent="-381000" eaLnBrk="1" hangingPunct="1">
              <a:lnSpc>
                <a:spcPct val="70000"/>
              </a:lnSpc>
              <a:spcBef>
                <a:spcPts val="325"/>
              </a:spcBef>
              <a:buFont typeface="Verdana" charset="0"/>
              <a:buChar char="◦"/>
            </a:pPr>
            <a:r>
              <a:rPr lang="en-US" sz="2000" dirty="0" err="1" smtClean="0"/>
              <a:t>Ie</a:t>
            </a:r>
            <a:r>
              <a:rPr lang="en-US" sz="2000" dirty="0" smtClean="0"/>
              <a:t>: cactus in the desert or a caribou on the tundra.</a:t>
            </a:r>
          </a:p>
          <a:p>
            <a:pPr marL="838200" lvl="1" indent="-381000" eaLnBrk="1" hangingPunct="1">
              <a:lnSpc>
                <a:spcPct val="70000"/>
              </a:lnSpc>
              <a:spcBef>
                <a:spcPts val="325"/>
              </a:spcBef>
              <a:buFont typeface="Verdana" charset="0"/>
              <a:buChar char="◦"/>
            </a:pPr>
            <a:endParaRPr lang="en-US" sz="2000" dirty="0" smtClean="0"/>
          </a:p>
          <a:p>
            <a:pPr marL="838200" lvl="1" indent="-381000" eaLnBrk="1" hangingPunct="1">
              <a:lnSpc>
                <a:spcPct val="70000"/>
              </a:lnSpc>
              <a:spcBef>
                <a:spcPts val="325"/>
              </a:spcBef>
              <a:buFont typeface="Verdana" charset="0"/>
              <a:buChar char="◦"/>
            </a:pPr>
            <a:r>
              <a:rPr lang="en-US" sz="2000" dirty="0" smtClean="0"/>
              <a:t>Many of these characteristic factors have special adaptations for that biome.</a:t>
            </a:r>
          </a:p>
          <a:p>
            <a:pPr marL="838200" lvl="1" indent="-381000" eaLnBrk="1" hangingPunct="1">
              <a:lnSpc>
                <a:spcPct val="70000"/>
              </a:lnSpc>
              <a:spcBef>
                <a:spcPts val="325"/>
              </a:spcBef>
              <a:buFont typeface="Verdana" charset="0"/>
              <a:buChar char="◦"/>
            </a:pPr>
            <a:endParaRPr lang="en-US" sz="2000" dirty="0" smtClean="0"/>
          </a:p>
          <a:p>
            <a:pPr marL="838200" lvl="1" indent="-381000" eaLnBrk="1" hangingPunct="1">
              <a:lnSpc>
                <a:spcPct val="70000"/>
              </a:lnSpc>
              <a:spcBef>
                <a:spcPts val="325"/>
              </a:spcBef>
              <a:buFont typeface="Verdana" charset="0"/>
              <a:buChar char="◦"/>
            </a:pPr>
            <a:r>
              <a:rPr lang="en-US" sz="2000" dirty="0" smtClean="0"/>
              <a:t>An adaptation is a characteristic that allows an organism to better survive and reproduce.</a:t>
            </a:r>
          </a:p>
          <a:p>
            <a:pPr marL="838200" lvl="1" indent="-381000" eaLnBrk="1" hangingPunct="1">
              <a:lnSpc>
                <a:spcPct val="70000"/>
              </a:lnSpc>
              <a:spcBef>
                <a:spcPts val="325"/>
              </a:spcBef>
              <a:buFont typeface="Verdana" charset="0"/>
              <a:buChar char="◦"/>
            </a:pPr>
            <a:endParaRPr lang="en-US" sz="2000" dirty="0" smtClean="0"/>
          </a:p>
          <a:p>
            <a:pPr marL="457200" indent="-457200" eaLnBrk="1" hangingPunct="1">
              <a:lnSpc>
                <a:spcPct val="70000"/>
              </a:lnSpc>
              <a:buFont typeface="Wingdings 3" charset="2"/>
              <a:buChar char=""/>
            </a:pPr>
            <a:r>
              <a:rPr lang="en-CA" dirty="0" smtClean="0"/>
              <a:t>There are three types of adaptations that we will be discussing</a:t>
            </a:r>
            <a:endParaRPr lang="en-US" dirty="0" smtClean="0"/>
          </a:p>
          <a:p>
            <a:pPr marL="457200" indent="-457200" eaLnBrk="1" hangingPunct="1">
              <a:lnSpc>
                <a:spcPct val="80000"/>
              </a:lnSpc>
              <a:buFont typeface="Wingdings 3" charset="2"/>
              <a:buChar char=""/>
            </a:pPr>
            <a:endParaRPr lang="en-US" sz="3000" dirty="0" smtClean="0"/>
          </a:p>
        </p:txBody>
      </p:sp>
      <p:pic>
        <p:nvPicPr>
          <p:cNvPr id="27652" name="Picture 2" descr="http://www.jansen.org/WebGallery/Italy2004/images/flying-squirr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52988"/>
            <a:ext cx="12192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00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6248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dirty="0" smtClean="0"/>
              <a:t>Adaptations and Biomes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947862"/>
          </a:xfrm>
        </p:spPr>
        <p:txBody>
          <a:bodyPr/>
          <a:lstStyle/>
          <a:p>
            <a:pPr marL="742950" indent="-381000" eaLnBrk="1" hangingPunct="1">
              <a:lnSpc>
                <a:spcPct val="90000"/>
              </a:lnSpc>
              <a:buFont typeface="Wingdings 3" charset="2"/>
              <a:buChar char=""/>
            </a:pPr>
            <a:r>
              <a:rPr lang="en-US" dirty="0" smtClean="0"/>
              <a:t>Structural adaptation – a physical feature that helps an organism survive</a:t>
            </a:r>
          </a:p>
          <a:p>
            <a:pPr marL="1809750" lvl="3" indent="-381000" eaLnBrk="1" hangingPunct="1">
              <a:lnSpc>
                <a:spcPct val="90000"/>
              </a:lnSpc>
              <a:buFont typeface="Wingdings 2" charset="2"/>
              <a:buChar char=""/>
            </a:pPr>
            <a:r>
              <a:rPr lang="en-US" dirty="0" smtClean="0"/>
              <a:t>A wolf has large paws to help it run in snow.</a:t>
            </a:r>
          </a:p>
          <a:p>
            <a:pPr marL="742950" indent="-381000" eaLnBrk="1" hangingPunct="1">
              <a:buFont typeface="Wingdings 3" charset="2"/>
              <a:buChar char=""/>
            </a:pPr>
            <a:endParaRPr lang="en-US" dirty="0" smtClean="0"/>
          </a:p>
        </p:txBody>
      </p:sp>
      <p:pic>
        <p:nvPicPr>
          <p:cNvPr id="28676" name="Picture 2" descr="http://image03.webshots.com/3/9/48/1/16594801bcRFWfOEwg_f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47371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3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024744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Adaptations and Biomes</a:t>
            </a:r>
            <a:endParaRPr lang="en-US" dirty="0" smtClean="0"/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1066800" y="1676400"/>
            <a:ext cx="6629400" cy="957263"/>
          </a:xfrm>
        </p:spPr>
        <p:txBody>
          <a:bodyPr>
            <a:normAutofit fontScale="85000" lnSpcReduction="20000"/>
          </a:bodyPr>
          <a:lstStyle/>
          <a:p>
            <a:pPr marL="742950" indent="-381000" eaLnBrk="1" hangingPunct="1">
              <a:lnSpc>
                <a:spcPct val="90000"/>
              </a:lnSpc>
              <a:buFont typeface="Wingdings 3" charset="2"/>
              <a:buChar char=""/>
            </a:pPr>
            <a:r>
              <a:rPr lang="en-US" dirty="0" smtClean="0"/>
              <a:t>Physiological adaptation – a physical or chemical event inside the body of an organism that allows it to survive</a:t>
            </a:r>
          </a:p>
          <a:p>
            <a:pPr marL="1809750" lvl="3" indent="-381000" eaLnBrk="1" hangingPunct="1">
              <a:lnSpc>
                <a:spcPct val="90000"/>
              </a:lnSpc>
              <a:buFont typeface="Wingdings 2" charset="2"/>
              <a:buChar char=""/>
            </a:pPr>
            <a:r>
              <a:rPr lang="en-US" dirty="0" smtClean="0"/>
              <a:t>A wolf maintains a constant body temperature.</a:t>
            </a:r>
          </a:p>
          <a:p>
            <a:pPr marL="742950" indent="-381000" eaLnBrk="1" hangingPunct="1">
              <a:buFont typeface="Wingdings 3" charset="2"/>
              <a:buNone/>
            </a:pPr>
            <a:endParaRPr lang="en-US" dirty="0" smtClean="0"/>
          </a:p>
        </p:txBody>
      </p:sp>
      <p:pic>
        <p:nvPicPr>
          <p:cNvPr id="30724" name="Picture 2" descr="http://fohn.net/wolf-pictures-facts/wolf-sn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49530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1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>
          <a:xfrm>
            <a:off x="762000" y="762000"/>
            <a:ext cx="6544234" cy="5704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dirty="0" smtClean="0"/>
              <a:t>Adaptations and Biomes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43062"/>
          </a:xfrm>
        </p:spPr>
        <p:txBody>
          <a:bodyPr/>
          <a:lstStyle/>
          <a:p>
            <a:pPr marL="742950" indent="-381000" eaLnBrk="1" hangingPunct="1">
              <a:lnSpc>
                <a:spcPct val="90000"/>
              </a:lnSpc>
              <a:buFont typeface="Wingdings 3" charset="2"/>
              <a:buChar char=""/>
            </a:pPr>
            <a:r>
              <a:rPr lang="en-US" dirty="0" err="1" smtClean="0"/>
              <a:t>Behavioural</a:t>
            </a:r>
            <a:r>
              <a:rPr lang="en-US" dirty="0" smtClean="0"/>
              <a:t> adaptation – a </a:t>
            </a:r>
            <a:r>
              <a:rPr lang="en-US" dirty="0" err="1" smtClean="0"/>
              <a:t>behaviour</a:t>
            </a:r>
            <a:r>
              <a:rPr lang="en-US" dirty="0" smtClean="0"/>
              <a:t> that helps an organism to survive</a:t>
            </a:r>
          </a:p>
          <a:p>
            <a:pPr marL="1809750" lvl="3" indent="-381000" eaLnBrk="1" hangingPunct="1">
              <a:lnSpc>
                <a:spcPct val="90000"/>
              </a:lnSpc>
              <a:buFont typeface="Wingdings 2" charset="2"/>
              <a:buChar char=""/>
            </a:pPr>
            <a:r>
              <a:rPr lang="en-US" dirty="0" smtClean="0"/>
              <a:t>Wolves hunt in packs to capture large prey.</a:t>
            </a:r>
          </a:p>
          <a:p>
            <a:pPr marL="742950" indent="-381000" eaLnBrk="1" hangingPunct="1">
              <a:buFont typeface="Wingdings 3" charset="2"/>
              <a:buChar char=""/>
            </a:pPr>
            <a:endParaRPr lang="en-US" dirty="0" smtClean="0"/>
          </a:p>
        </p:txBody>
      </p:sp>
      <p:pic>
        <p:nvPicPr>
          <p:cNvPr id="32772" name="Picture 2" descr="http://mudflats.files.wordpress.com/2008/07/wolf_p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799"/>
            <a:ext cx="5867400" cy="351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16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967382"/>
            <a:ext cx="782467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1.1:  Learning Outcomes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3334" y="2133600"/>
            <a:ext cx="797486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Calibri" charset="0"/>
              <a:buAutoNum type="arabicPeriod"/>
            </a:pPr>
            <a:r>
              <a:rPr lang="en-US" sz="2000" i="1" dirty="0">
                <a:latin typeface="Calibri" charset="0"/>
              </a:rPr>
              <a:t>I</a:t>
            </a:r>
            <a:r>
              <a:rPr lang="en-US" sz="2000" dirty="0">
                <a:latin typeface="Calibri" charset="0"/>
              </a:rPr>
              <a:t>dentify distinctive plants, animals, and climatic characteristics of Canadian biomes (tundra, boreal forest, temperate deciduous forest, temperate rainforest, grasslands) </a:t>
            </a:r>
          </a:p>
          <a:p>
            <a:pPr eaLnBrk="1" hangingPunct="1"/>
            <a:r>
              <a:rPr lang="en-US" sz="2000" dirty="0">
                <a:latin typeface="Calibri" charset="0"/>
              </a:rPr>
              <a:t> </a:t>
            </a:r>
          </a:p>
          <a:p>
            <a:pPr eaLnBrk="1" hangingPunct="1">
              <a:buFontTx/>
              <a:buAutoNum type="arabicPeriod" startAt="2"/>
            </a:pPr>
            <a:r>
              <a:rPr lang="en-US" sz="2000" dirty="0">
                <a:latin typeface="Calibri" charset="0"/>
              </a:rPr>
              <a:t>Identify biotic and abiotic factors in a given scenario or diagram </a:t>
            </a:r>
          </a:p>
          <a:p>
            <a:pPr eaLnBrk="1" hangingPunct="1">
              <a:buFontTx/>
              <a:buAutoNum type="arabicPeriod" startAt="2"/>
            </a:pPr>
            <a:endParaRPr lang="en-CA" sz="2000" dirty="0">
              <a:latin typeface="Calibri" charset="0"/>
            </a:endParaRPr>
          </a:p>
          <a:p>
            <a:pPr eaLnBrk="1" hangingPunct="1">
              <a:buFontTx/>
              <a:buAutoNum type="arabicPeriod" startAt="2"/>
            </a:pPr>
            <a:r>
              <a:rPr lang="en-US" sz="2000" dirty="0">
                <a:latin typeface="Calibri" charset="0"/>
              </a:rPr>
              <a:t>Identify factors that affect the global distribution of the following biomes: tropical rainforest, temperate rainforest, temperate deciduous forest, boreal forest, grasslands, desert, tundra, and polar ice.</a:t>
            </a:r>
          </a:p>
          <a:p>
            <a:pPr eaLnBrk="1" hangingPunct="1">
              <a:buFontTx/>
              <a:buAutoNum type="arabicPeriod" startAt="2"/>
            </a:pPr>
            <a:endParaRPr lang="en-CA" sz="2000" dirty="0">
              <a:latin typeface="Calibri" charset="0"/>
            </a:endParaRPr>
          </a:p>
          <a:p>
            <a:pPr eaLnBrk="1" hangingPunct="1">
              <a:buFontTx/>
              <a:buAutoNum type="arabicPeriod" startAt="2"/>
            </a:pPr>
            <a:r>
              <a:rPr lang="en-CA" sz="2000" dirty="0">
                <a:latin typeface="Calibri" charset="0"/>
              </a:rPr>
              <a:t>Identify the three types of adaptations and give an example of each.</a:t>
            </a:r>
            <a:endParaRPr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3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600" y="690266"/>
            <a:ext cx="8158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</a:rPr>
              <a:t>1.1:  VOCABULARY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244600" y="1676400"/>
            <a:ext cx="3276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</a:rPr>
              <a:t>Abiotic</a:t>
            </a:r>
          </a:p>
          <a:p>
            <a:pPr eaLnBrk="1" hangingPunct="1"/>
            <a:r>
              <a:rPr lang="en-US" dirty="0">
                <a:latin typeface="Calibri" charset="0"/>
              </a:rPr>
              <a:t>Biome</a:t>
            </a:r>
          </a:p>
          <a:p>
            <a:pPr eaLnBrk="1" hangingPunct="1"/>
            <a:r>
              <a:rPr lang="en-CA" dirty="0">
                <a:latin typeface="Calibri" charset="0"/>
              </a:rPr>
              <a:t>Biosphere</a:t>
            </a:r>
          </a:p>
          <a:p>
            <a:pPr eaLnBrk="1" hangingPunct="1"/>
            <a:r>
              <a:rPr lang="en-US" dirty="0">
                <a:latin typeface="Calibri" charset="0"/>
              </a:rPr>
              <a:t>Biotic</a:t>
            </a:r>
          </a:p>
          <a:p>
            <a:pPr eaLnBrk="1" hangingPunct="1"/>
            <a:r>
              <a:rPr lang="en-CA" dirty="0">
                <a:latin typeface="Calibri" charset="0"/>
              </a:rPr>
              <a:t>Latitude</a:t>
            </a:r>
          </a:p>
          <a:p>
            <a:pPr eaLnBrk="1" hangingPunct="1"/>
            <a:r>
              <a:rPr lang="en-CA" dirty="0">
                <a:latin typeface="Calibri" charset="0"/>
              </a:rPr>
              <a:t>Temperature</a:t>
            </a:r>
          </a:p>
          <a:p>
            <a:pPr eaLnBrk="1" hangingPunct="1"/>
            <a:r>
              <a:rPr lang="en-CA" dirty="0">
                <a:latin typeface="Calibri" charset="0"/>
              </a:rPr>
              <a:t>Precipitation</a:t>
            </a:r>
          </a:p>
          <a:p>
            <a:pPr eaLnBrk="1" hangingPunct="1"/>
            <a:r>
              <a:rPr lang="en-CA" dirty="0">
                <a:latin typeface="Calibri" charset="0"/>
              </a:rPr>
              <a:t>Elevation</a:t>
            </a:r>
          </a:p>
          <a:p>
            <a:pPr eaLnBrk="1" hangingPunct="1"/>
            <a:r>
              <a:rPr lang="en-CA" dirty="0" err="1">
                <a:latin typeface="Calibri" charset="0"/>
              </a:rPr>
              <a:t>Climatograph</a:t>
            </a:r>
            <a:endParaRPr lang="en-CA" dirty="0">
              <a:latin typeface="Calibri" charset="0"/>
            </a:endParaRPr>
          </a:p>
          <a:p>
            <a:pPr eaLnBrk="1" hangingPunct="1"/>
            <a:r>
              <a:rPr lang="en-CA" dirty="0">
                <a:latin typeface="Calibri" charset="0"/>
              </a:rPr>
              <a:t>Structural adaptation</a:t>
            </a:r>
          </a:p>
          <a:p>
            <a:pPr eaLnBrk="1" hangingPunct="1"/>
            <a:r>
              <a:rPr lang="en-CA" dirty="0">
                <a:latin typeface="Calibri" charset="0"/>
              </a:rPr>
              <a:t>Physiological adaptation</a:t>
            </a:r>
          </a:p>
          <a:p>
            <a:pPr eaLnBrk="1" hangingPunct="1"/>
            <a:r>
              <a:rPr lang="en-CA" dirty="0">
                <a:latin typeface="Calibri" charset="0"/>
              </a:rPr>
              <a:t>Behavioural adaptation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3505200" cy="227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1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024744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1.1 - Biomes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4511"/>
            <a:ext cx="6777317" cy="350897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The word “biosphere” refers to the area on and near Earth’s surface where living things exist.</a:t>
            </a:r>
          </a:p>
          <a:p>
            <a:pPr eaLnBrk="1" hangingPunct="1"/>
            <a:r>
              <a:rPr lang="en-US" sz="2800" dirty="0" smtClean="0"/>
              <a:t>A biome is a region with similar biotic and </a:t>
            </a:r>
            <a:br>
              <a:rPr lang="en-US" sz="2800" dirty="0" smtClean="0"/>
            </a:br>
            <a:r>
              <a:rPr lang="en-US" sz="2800" dirty="0" smtClean="0"/>
              <a:t>abiotic components.</a:t>
            </a:r>
          </a:p>
          <a:p>
            <a:pPr marL="68580" indent="0" eaLnBrk="1" hangingPunct="1">
              <a:buNone/>
            </a:pPr>
            <a:endParaRPr lang="en-US" dirty="0" smtClean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429000"/>
            <a:ext cx="26162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Abiotic: anything that is non-living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Biotic: anything that is living</a:t>
            </a:r>
          </a:p>
        </p:txBody>
      </p:sp>
    </p:spTree>
    <p:extLst>
      <p:ext uri="{BB962C8B-B14F-4D97-AF65-F5344CB8AC3E}">
        <p14:creationId xmlns:p14="http://schemas.microsoft.com/office/powerpoint/2010/main" val="26117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7" name="Picture 5" descr="e-Enviro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75"/>
            <a:ext cx="9144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716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356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1" name="Picture 5" descr="caribou_tund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4478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839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5" name="Picture 5" descr="desert2_O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413"/>
            <a:ext cx="9144000" cy="60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95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33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1546</TotalTime>
  <Words>603</Words>
  <Application>Microsoft Office PowerPoint</Application>
  <PresentationFormat>On-screen Show (4:3)</PresentationFormat>
  <Paragraphs>103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ＭＳ Ｐゴシック</vt:lpstr>
      <vt:lpstr>Arial</vt:lpstr>
      <vt:lpstr>Calibri</vt:lpstr>
      <vt:lpstr>Century Gothic</vt:lpstr>
      <vt:lpstr>Lucida Sans Unicode</vt:lpstr>
      <vt:lpstr>Verdana</vt:lpstr>
      <vt:lpstr>Wingdings</vt:lpstr>
      <vt:lpstr>Wingdings 2</vt:lpstr>
      <vt:lpstr>Wingdings 3</vt:lpstr>
      <vt:lpstr>Austin</vt:lpstr>
      <vt:lpstr>Unit 1</vt:lpstr>
      <vt:lpstr>PowerPoint Presentation</vt:lpstr>
      <vt:lpstr>PowerPoint Presentation</vt:lpstr>
      <vt:lpstr>PowerPoint Presentation</vt:lpstr>
      <vt:lpstr>1.1 - Biomes</vt:lpstr>
      <vt:lpstr>Definitions</vt:lpstr>
      <vt:lpstr>1</vt:lpstr>
      <vt:lpstr>2</vt:lpstr>
      <vt:lpstr>3</vt:lpstr>
      <vt:lpstr>4</vt:lpstr>
      <vt:lpstr>5</vt:lpstr>
      <vt:lpstr>6</vt:lpstr>
      <vt:lpstr>Biomes cont’d</vt:lpstr>
      <vt:lpstr>PowerPoint Presentation</vt:lpstr>
      <vt:lpstr>PowerPoint Presentation</vt:lpstr>
      <vt:lpstr>Factors that Influence Characteristics and Distribution of Biomes</vt:lpstr>
      <vt:lpstr>PowerPoint Presentation</vt:lpstr>
      <vt:lpstr>PowerPoint Presentation</vt:lpstr>
      <vt:lpstr>Latitude</vt:lpstr>
      <vt:lpstr>Latitude</vt:lpstr>
      <vt:lpstr>PowerPoint Presentation</vt:lpstr>
      <vt:lpstr>PowerPoint Presentation</vt:lpstr>
      <vt:lpstr>Climatographs</vt:lpstr>
      <vt:lpstr>Climatographs</vt:lpstr>
      <vt:lpstr>Adaptations and Biomes</vt:lpstr>
      <vt:lpstr>Adaptations and Biomes</vt:lpstr>
      <vt:lpstr>Adaptations and Biomes</vt:lpstr>
      <vt:lpstr>Adaptations and Biomes</vt:lpstr>
    </vt:vector>
  </TitlesOfParts>
  <Company>Central Okanagan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 District No. 23</dc:creator>
  <cp:lastModifiedBy>teacher</cp:lastModifiedBy>
  <cp:revision>8</cp:revision>
  <dcterms:created xsi:type="dcterms:W3CDTF">2013-11-22T00:38:41Z</dcterms:created>
  <dcterms:modified xsi:type="dcterms:W3CDTF">2016-02-01T04:25:31Z</dcterms:modified>
</cp:coreProperties>
</file>