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Section 1.2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Types of Interactions Between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Mutualism</a:t>
            </a:r>
          </a:p>
          <a:p>
            <a:pPr lvl="1"/>
            <a:r>
              <a:rPr lang="en-US" dirty="0" smtClean="0"/>
              <a:t>Symbiotic relationship</a:t>
            </a:r>
          </a:p>
          <a:p>
            <a:pPr lvl="1"/>
            <a:r>
              <a:rPr lang="en-US" dirty="0" smtClean="0"/>
              <a:t>BOTH organisms benefit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Example: Boreal Forest – Squirrel feed on underground fungus</a:t>
            </a:r>
          </a:p>
          <a:p>
            <a:pPr lvl="1"/>
            <a:r>
              <a:rPr lang="en-US" dirty="0" smtClean="0"/>
              <a:t>Then distribute the spores of the fungus in their droppings</a:t>
            </a:r>
          </a:p>
          <a:p>
            <a:pPr lvl="1"/>
            <a:r>
              <a:rPr lang="en-US" dirty="0" smtClean="0"/>
              <a:t>Promotes growth of more trees.</a:t>
            </a:r>
          </a:p>
          <a:p>
            <a:pPr marL="0" indent="0">
              <a:buNone/>
            </a:pPr>
            <a:r>
              <a:rPr lang="en-US" dirty="0" smtClean="0"/>
              <a:t>Example: Tropical Grassland – Aggressive Ant in bullhorn acacia bush.</a:t>
            </a:r>
          </a:p>
          <a:p>
            <a:pPr lvl="1"/>
            <a:r>
              <a:rPr lang="en-US" dirty="0" smtClean="0"/>
              <a:t>Ant drinks nectar and protects the plant.</a:t>
            </a:r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80" y="1493949"/>
            <a:ext cx="3623653" cy="23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Types of Interactions Between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3. Parasitism</a:t>
            </a:r>
          </a:p>
          <a:p>
            <a:pPr lvl="1"/>
            <a:r>
              <a:rPr lang="en-US" dirty="0" smtClean="0"/>
              <a:t>Symbiotic Relationship</a:t>
            </a:r>
          </a:p>
          <a:p>
            <a:pPr lvl="1"/>
            <a:r>
              <a:rPr lang="en-US" dirty="0" smtClean="0"/>
              <a:t>One species benefits</a:t>
            </a:r>
          </a:p>
          <a:p>
            <a:pPr lvl="1"/>
            <a:r>
              <a:rPr lang="en-US" dirty="0" smtClean="0"/>
              <a:t>Other is harmed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Parasites are usually smaller than host and live on or in the body. Usually host is not killed but damage is done.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Example: Mountain Pine Beetle</a:t>
            </a:r>
            <a:r>
              <a:rPr lang="en-US" dirty="0"/>
              <a:t> </a:t>
            </a:r>
            <a:r>
              <a:rPr lang="en-US" dirty="0" smtClean="0"/>
              <a:t>– lives in </a:t>
            </a:r>
            <a:r>
              <a:rPr lang="en-US" dirty="0" err="1" smtClean="0"/>
              <a:t>lodgepole</a:t>
            </a:r>
            <a:r>
              <a:rPr lang="en-US" dirty="0" smtClean="0"/>
              <a:t> and white pine.</a:t>
            </a:r>
          </a:p>
        </p:txBody>
      </p:sp>
    </p:spTree>
    <p:extLst>
      <p:ext uri="{BB962C8B-B14F-4D97-AF65-F5344CB8AC3E}">
        <p14:creationId xmlns:p14="http://schemas.microsoft.com/office/powerpoint/2010/main" val="27295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Biotic Interactions</a:t>
            </a:r>
            <a:br>
              <a:rPr lang="en-US" dirty="0" smtClean="0"/>
            </a:br>
            <a:r>
              <a:rPr lang="en-US" dirty="0"/>
              <a:t>-</a:t>
            </a:r>
            <a:r>
              <a:rPr lang="en-US" dirty="0" smtClean="0"/>
              <a:t>Niches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Niche describes the special role that organisms have in the ecosystems in which they live.</a:t>
            </a:r>
          </a:p>
          <a:p>
            <a:pPr lvl="1"/>
            <a:r>
              <a:rPr lang="en-US" dirty="0" smtClean="0"/>
              <a:t>Includes the way in which the organism contributes to and fits into its environment.</a:t>
            </a:r>
          </a:p>
          <a:p>
            <a:pPr lvl="2"/>
            <a:r>
              <a:rPr lang="en-US" dirty="0" smtClean="0"/>
              <a:t>All physical, chemical, biological interactions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Biotic Interactions</a:t>
            </a:r>
            <a:br>
              <a:rPr lang="en-US" dirty="0" smtClean="0"/>
            </a:br>
            <a:r>
              <a:rPr lang="en-US" dirty="0"/>
              <a:t>-</a:t>
            </a:r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harmful interaction between two or more organisms that can occur when organisms compete for the same resources (food, space, sunlight etc.)</a:t>
            </a:r>
          </a:p>
          <a:p>
            <a:pPr lvl="1"/>
            <a:r>
              <a:rPr lang="en-US" dirty="0" smtClean="0"/>
              <a:t>Reduces the organisms ability to grow and reproduce – limits the size of a population</a:t>
            </a:r>
          </a:p>
          <a:p>
            <a:endParaRPr lang="en-US" dirty="0"/>
          </a:p>
          <a:p>
            <a:r>
              <a:rPr lang="en-US" dirty="0" smtClean="0"/>
              <a:t>Some plants have characteristics to overcome – knapweed releases chemicals into the soil that prevents other plants from growing.</a:t>
            </a:r>
          </a:p>
        </p:txBody>
      </p:sp>
    </p:spTree>
    <p:extLst>
      <p:ext uri="{BB962C8B-B14F-4D97-AF65-F5344CB8AC3E}">
        <p14:creationId xmlns:p14="http://schemas.microsoft.com/office/powerpoint/2010/main" val="456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Biotic Interactions</a:t>
            </a:r>
            <a:br>
              <a:rPr lang="en-US" dirty="0" smtClean="0"/>
            </a:br>
            <a:r>
              <a:rPr lang="en-US" dirty="0"/>
              <a:t>-</a:t>
            </a:r>
            <a:r>
              <a:rPr lang="en-US" dirty="0" smtClean="0"/>
              <a:t>Predation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Predation describes predator-prey interactions in which one organism (predator) eats all or part of another organism (prey)</a:t>
            </a:r>
          </a:p>
          <a:p>
            <a:endParaRPr lang="en-US" dirty="0"/>
          </a:p>
          <a:p>
            <a:r>
              <a:rPr lang="en-US" dirty="0" smtClean="0"/>
              <a:t>Moves energy through the ecosystem (we’ll come back to this later)</a:t>
            </a:r>
          </a:p>
          <a:p>
            <a:endParaRPr lang="en-US" dirty="0"/>
          </a:p>
          <a:p>
            <a:r>
              <a:rPr lang="en-US" dirty="0" smtClean="0"/>
              <a:t>Predatory animals have adaptations that make them effective</a:t>
            </a:r>
          </a:p>
          <a:p>
            <a:pPr lvl="1"/>
            <a:r>
              <a:rPr lang="en-US" dirty="0" smtClean="0"/>
              <a:t>Highly developed senses or sharp pointed teeth etc.</a:t>
            </a:r>
          </a:p>
          <a:p>
            <a:endParaRPr lang="en-US" dirty="0"/>
          </a:p>
          <a:p>
            <a:r>
              <a:rPr lang="en-US" dirty="0" smtClean="0"/>
              <a:t>Prey have adaptations to avoid being eaten.</a:t>
            </a:r>
          </a:p>
          <a:p>
            <a:pPr lvl="1"/>
            <a:r>
              <a:rPr lang="en-US" dirty="0" smtClean="0"/>
              <a:t>Porcupines have spines, Turtles have hard shells, Camouflage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972" y="4242988"/>
            <a:ext cx="2703776" cy="2028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540" y="367183"/>
            <a:ext cx="3175208" cy="17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Predator-Prey Interactions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44" y="1930400"/>
            <a:ext cx="2449537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09" y="2084835"/>
            <a:ext cx="5407621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Predator-Prey Interactions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331" y="2160588"/>
            <a:ext cx="314137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Predator-Prey Interactions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331" y="2160588"/>
            <a:ext cx="3141376" cy="3881437"/>
          </a:xfrm>
          <a:prstGeom prst="rect">
            <a:avLst/>
          </a:prstGeom>
        </p:spPr>
      </p:pic>
      <p:pic>
        <p:nvPicPr>
          <p:cNvPr id="5" name="Picture 8" descr="6543-004-D65BF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68" y="1643063"/>
            <a:ext cx="670560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2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9140"/>
          </a:xfrm>
        </p:spPr>
        <p:txBody>
          <a:bodyPr/>
          <a:lstStyle/>
          <a:p>
            <a:r>
              <a:rPr lang="en-US" dirty="0" smtClean="0"/>
              <a:t>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48740"/>
            <a:ext cx="8596668" cy="3880773"/>
          </a:xfrm>
        </p:spPr>
        <p:txBody>
          <a:bodyPr/>
          <a:lstStyle/>
          <a:p>
            <a:r>
              <a:rPr lang="en-US" dirty="0" smtClean="0"/>
              <a:t>Health of an ecosystem is indicated by a large variety of organisms in the ecosystem.</a:t>
            </a:r>
          </a:p>
          <a:p>
            <a:endParaRPr lang="en-US" dirty="0"/>
          </a:p>
          <a:p>
            <a:r>
              <a:rPr lang="en-US" dirty="0" smtClean="0"/>
              <a:t>Biodiversity loss can be caused by habitat loss</a:t>
            </a:r>
          </a:p>
          <a:p>
            <a:endParaRPr lang="en-US" dirty="0"/>
          </a:p>
          <a:p>
            <a:r>
              <a:rPr lang="en-US" dirty="0" smtClean="0"/>
              <a:t>Maintaining biodiversity in ecosystems is more difficult as humans continue to encroach on habitat. This is an ongoing problem in BC.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476" y="4152746"/>
            <a:ext cx="2876070" cy="2153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64" y="3904248"/>
            <a:ext cx="3505504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0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ecosystems?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a biome that contains abiotic components (oxygen, water, nutrients, light and soil) that support biotic components (plants, animals and micro-organisms.</a:t>
            </a:r>
          </a:p>
          <a:p>
            <a:endParaRPr lang="en-US" dirty="0"/>
          </a:p>
          <a:p>
            <a:r>
              <a:rPr lang="en-US" dirty="0" smtClean="0"/>
              <a:t>Can be small (a rotting log) or large (Forest or grasslands)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63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within Ecosystems</a:t>
            </a:r>
          </a:p>
          <a:p>
            <a:endParaRPr lang="en-US" dirty="0"/>
          </a:p>
          <a:p>
            <a:r>
              <a:rPr lang="en-US" dirty="0" smtClean="0"/>
              <a:t>Habitat is the place in which an organism lives.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240" y="2033589"/>
            <a:ext cx="5943919" cy="44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720" y="609600"/>
            <a:ext cx="7300120" cy="54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8" y="57469"/>
            <a:ext cx="9052560" cy="67894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0" y="388380"/>
            <a:ext cx="8511859" cy="63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Abiotic Interactions in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74978"/>
            <a:ext cx="8596668" cy="4858397"/>
          </a:xfrm>
        </p:spPr>
        <p:txBody>
          <a:bodyPr>
            <a:normAutofit/>
          </a:bodyPr>
          <a:lstStyle/>
          <a:p>
            <a:r>
              <a:rPr lang="en-US" dirty="0" smtClean="0"/>
              <a:t>The abiotic factors within an ecosystem are important to the plants and animals that live there.</a:t>
            </a:r>
          </a:p>
          <a:p>
            <a:pPr lvl="1"/>
            <a:r>
              <a:rPr lang="en-US" dirty="0" smtClean="0"/>
              <a:t>Think about it – a tree requires sunlight, water, soil and air</a:t>
            </a:r>
          </a:p>
          <a:p>
            <a:pPr lvl="1"/>
            <a:endParaRPr lang="en-US" dirty="0"/>
          </a:p>
          <a:p>
            <a:r>
              <a:rPr lang="en-US" dirty="0" smtClean="0"/>
              <a:t>Water is VERY important as the cells of most living things contain 50-90% water</a:t>
            </a:r>
          </a:p>
          <a:p>
            <a:pPr lvl="1"/>
            <a:r>
              <a:rPr lang="en-US" dirty="0" smtClean="0"/>
              <a:t>Nutrients are often carried by water from one ecosystem to another.</a:t>
            </a:r>
          </a:p>
          <a:p>
            <a:pPr lvl="1"/>
            <a:endParaRPr lang="en-US" dirty="0"/>
          </a:p>
          <a:p>
            <a:r>
              <a:rPr lang="en-US" dirty="0" smtClean="0"/>
              <a:t>Sunlight required for photosynthesis – plants convert solar energy to chemical energy</a:t>
            </a:r>
          </a:p>
          <a:p>
            <a:endParaRPr lang="en-US" dirty="0"/>
          </a:p>
          <a:p>
            <a:r>
              <a:rPr lang="en-US" dirty="0" smtClean="0"/>
              <a:t>Soil provides nutrients for plants and support many small organisms. (bacteria, fungus, insects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Biotic Interactions in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5130"/>
            <a:ext cx="8596668" cy="3880773"/>
          </a:xfrm>
        </p:spPr>
        <p:txBody>
          <a:bodyPr/>
          <a:lstStyle/>
          <a:p>
            <a:r>
              <a:rPr lang="en-US" dirty="0" smtClean="0"/>
              <a:t>Species – group of closely related organisms that can reproduce with one another.</a:t>
            </a:r>
          </a:p>
          <a:p>
            <a:endParaRPr lang="en-US" dirty="0"/>
          </a:p>
          <a:p>
            <a:r>
              <a:rPr lang="en-US" dirty="0" smtClean="0"/>
              <a:t>Population – All members of a particular species within an ecosystem</a:t>
            </a:r>
          </a:p>
          <a:p>
            <a:endParaRPr lang="en-US" dirty="0"/>
          </a:p>
          <a:p>
            <a:r>
              <a:rPr lang="en-US" dirty="0" smtClean="0"/>
              <a:t>Community – All the populations of ALL THE DIFFERENT SPECIES that interact in a specific area or ecosystem.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Types of Interactions Between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 smtClean="0"/>
              <a:t>Commensalism</a:t>
            </a:r>
          </a:p>
          <a:p>
            <a:pPr lvl="1"/>
            <a:r>
              <a:rPr lang="en-US" dirty="0" smtClean="0"/>
              <a:t>Symbiotic relationship </a:t>
            </a:r>
          </a:p>
          <a:p>
            <a:pPr lvl="1"/>
            <a:r>
              <a:rPr lang="en-US" dirty="0" smtClean="0"/>
              <a:t>One species benefits</a:t>
            </a:r>
          </a:p>
          <a:p>
            <a:pPr lvl="1"/>
            <a:r>
              <a:rPr lang="en-US" dirty="0" smtClean="0"/>
              <a:t>Other species is neither helped not harmed.</a:t>
            </a:r>
            <a:endParaRPr lang="en-US" dirty="0"/>
          </a:p>
          <a:p>
            <a:pPr lvl="2"/>
            <a:r>
              <a:rPr lang="en-US" dirty="0" smtClean="0"/>
              <a:t>May just be providing shelter or transportation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Example: Barnacles and Whales</a:t>
            </a:r>
          </a:p>
          <a:p>
            <a:pPr lvl="1"/>
            <a:r>
              <a:rPr lang="en-US" dirty="0" smtClean="0"/>
              <a:t>Barnacles are transported to new location, whale is unharmed.</a:t>
            </a:r>
          </a:p>
          <a:p>
            <a:r>
              <a:rPr lang="en-US" dirty="0" smtClean="0"/>
              <a:t>Example: Spanish Moss on trees in BC’s temperate rainforests.</a:t>
            </a:r>
          </a:p>
          <a:p>
            <a:pPr lvl="1"/>
            <a:r>
              <a:rPr lang="en-US" dirty="0" smtClean="0"/>
              <a:t>Moss benefits by growing high in the canopy, tree is unharmed.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70" y="731839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14" y="3711578"/>
            <a:ext cx="20383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1342</TotalTime>
  <Words>621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Ecosystems</vt:lpstr>
      <vt:lpstr>What are ecosystems?</vt:lpstr>
      <vt:lpstr>Habitats</vt:lpstr>
      <vt:lpstr>Habitats</vt:lpstr>
      <vt:lpstr>PowerPoint Presentation</vt:lpstr>
      <vt:lpstr>PowerPoint Presentation</vt:lpstr>
      <vt:lpstr>Abiotic Interactions in Ecosystems</vt:lpstr>
      <vt:lpstr>Biotic Interactions in Ecosystems</vt:lpstr>
      <vt:lpstr>3 Types of Interactions Between Populations</vt:lpstr>
      <vt:lpstr>3 Types of Interactions Between Populations</vt:lpstr>
      <vt:lpstr>3 Types of Interactions Between Populations</vt:lpstr>
      <vt:lpstr>Other Biotic Interactions -Niches</vt:lpstr>
      <vt:lpstr>Other Biotic Interactions -Competition</vt:lpstr>
      <vt:lpstr>Other Biotic Interactions -Predation</vt:lpstr>
      <vt:lpstr>Predator-Prey Interactions</vt:lpstr>
      <vt:lpstr>Predator-Prey Interactions</vt:lpstr>
      <vt:lpstr>Predator-Prey Interactions</vt:lpstr>
      <vt:lpstr>Biodiversity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Ecosystems</dc:title>
  <dc:creator>teacher</dc:creator>
  <cp:lastModifiedBy>teacher</cp:lastModifiedBy>
  <cp:revision>12</cp:revision>
  <dcterms:created xsi:type="dcterms:W3CDTF">2016-02-02T22:50:48Z</dcterms:created>
  <dcterms:modified xsi:type="dcterms:W3CDTF">2016-02-03T21:12:56Z</dcterms:modified>
</cp:coreProperties>
</file>