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2.1 Energy flow in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Pyramids/ecological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74388" cy="38015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Means ecosystems can support fewer organisms at higher trophic levels, as less energy reaches those levels.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3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92" y="4494104"/>
            <a:ext cx="8534400" cy="1507067"/>
          </a:xfrm>
        </p:spPr>
        <p:txBody>
          <a:bodyPr/>
          <a:lstStyle/>
          <a:p>
            <a:r>
              <a:rPr lang="en-US" dirty="0" smtClean="0"/>
              <a:t>FOOD Pyramids/ecological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04" y="119332"/>
            <a:ext cx="4916488" cy="4374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Means ecosystems can support fewer organisms at higher trophic levels, as less energy reaches those levels.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19332"/>
            <a:ext cx="6556417" cy="43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80" y="286308"/>
            <a:ext cx="9592280" cy="644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56" y="220708"/>
            <a:ext cx="8555294" cy="640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 do dead organisms contribute to energy 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2971801" cy="3615267"/>
          </a:xfrm>
        </p:spPr>
        <p:txBody>
          <a:bodyPr/>
          <a:lstStyle/>
          <a:p>
            <a:r>
              <a:rPr lang="en-US" sz="2400" dirty="0" smtClean="0"/>
              <a:t>Decomposition describes the break down of organic wastes and dead organisms. </a:t>
            </a:r>
            <a:r>
              <a:rPr lang="en-US" sz="2400" b="1" dirty="0" smtClean="0"/>
              <a:t>Energy is released </a:t>
            </a:r>
            <a:r>
              <a:rPr lang="en-US" sz="2400" dirty="0" smtClean="0"/>
              <a:t>in decomposition.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3" y="211735"/>
            <a:ext cx="8368348" cy="40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 do dead organisms contribute to energy 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42900"/>
            <a:ext cx="10814368" cy="5120640"/>
          </a:xfrm>
        </p:spPr>
        <p:txBody>
          <a:bodyPr/>
          <a:lstStyle/>
          <a:p>
            <a:r>
              <a:rPr lang="en-US" sz="2800" dirty="0" smtClean="0"/>
              <a:t>When living organisms carry out decomposition, it is called biodegradation.</a:t>
            </a:r>
            <a:endParaRPr lang="en-US" sz="2800" dirty="0"/>
          </a:p>
          <a:p>
            <a:pPr marL="838200" lvl="1" indent="-381000">
              <a:lnSpc>
                <a:spcPct val="80000"/>
              </a:lnSpc>
              <a:buNone/>
            </a:pPr>
            <a:r>
              <a:rPr lang="en-US" sz="2400" dirty="0"/>
              <a:t>1. </a:t>
            </a:r>
            <a:r>
              <a:rPr lang="en-US" sz="3200" dirty="0" err="1"/>
              <a:t>Detrivores</a:t>
            </a:r>
            <a:r>
              <a:rPr lang="en-US" sz="3200" dirty="0"/>
              <a:t> – consumers that obtain energy and nutrients from dead organisms and waste matter</a:t>
            </a:r>
          </a:p>
          <a:p>
            <a:pPr marL="1238250" lvl="2" indent="-381000">
              <a:lnSpc>
                <a:spcPct val="80000"/>
              </a:lnSpc>
              <a:buFont typeface="Wingdings" pitchFamily="2" charset="2"/>
              <a:buChar char="w"/>
            </a:pPr>
            <a:r>
              <a:rPr lang="en-US" sz="2400" dirty="0"/>
              <a:t>Examples include earthworms, bacteria and fungi.</a:t>
            </a:r>
          </a:p>
          <a:p>
            <a:pPr marL="1238250" lvl="2" indent="-381000">
              <a:lnSpc>
                <a:spcPct val="80000"/>
              </a:lnSpc>
              <a:buFont typeface="Wingdings" pitchFamily="2" charset="2"/>
              <a:buChar char="w"/>
            </a:pPr>
            <a:r>
              <a:rPr lang="en-US" sz="2400" dirty="0" err="1"/>
              <a:t>Detrivores</a:t>
            </a:r>
            <a:r>
              <a:rPr lang="en-US" sz="2400" dirty="0"/>
              <a:t> feed at every trophic level.</a:t>
            </a:r>
          </a:p>
          <a:p>
            <a:pPr marL="1238250" lvl="2" indent="-381000">
              <a:lnSpc>
                <a:spcPct val="80000"/>
              </a:lnSpc>
              <a:buFont typeface="Wingdings" pitchFamily="2" charset="2"/>
              <a:buChar char="w"/>
            </a:pPr>
            <a:r>
              <a:rPr lang="en-US" sz="2400" dirty="0" err="1"/>
              <a:t>Detrivores</a:t>
            </a:r>
            <a:r>
              <a:rPr lang="en-US" sz="2400" dirty="0"/>
              <a:t> have their own, separate food chains </a:t>
            </a:r>
          </a:p>
          <a:p>
            <a:pPr marL="1238250" lvl="2" indent="-381000">
              <a:lnSpc>
                <a:spcPct val="80000"/>
              </a:lnSpc>
              <a:buNone/>
            </a:pPr>
            <a:r>
              <a:rPr lang="en-US" sz="2400" dirty="0"/>
              <a:t>	and are very numerous.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70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 do dead organisms contribute to energy 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42900"/>
            <a:ext cx="10814368" cy="5120640"/>
          </a:xfrm>
        </p:spPr>
        <p:txBody>
          <a:bodyPr/>
          <a:lstStyle/>
          <a:p>
            <a:r>
              <a:rPr lang="en-US" sz="2800" dirty="0" smtClean="0"/>
              <a:t>Decomposers (bacteria and fungi) change wastes and dead organisms into usable nutrients and release energy.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9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energy flow in an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Energy flow is the transfer of energy from one organism to another in an ecosystem.  Every organism interacts with its ecosystem in two ways:</a:t>
            </a:r>
          </a:p>
          <a:p>
            <a:pPr lvl="1"/>
            <a:r>
              <a:rPr lang="en-US" sz="2400" dirty="0" smtClean="0"/>
              <a:t>1.  the organism obtains food energy from the ecosystem</a:t>
            </a:r>
          </a:p>
          <a:p>
            <a:pPr lvl="1"/>
            <a:r>
              <a:rPr lang="en-US" sz="2400" dirty="0" smtClean="0"/>
              <a:t>2. the organism contributes energy to the ecosystem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9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organisms get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Plants are </a:t>
            </a:r>
            <a:r>
              <a:rPr lang="en-US" sz="2800" b="1" dirty="0" smtClean="0"/>
              <a:t>producers</a:t>
            </a:r>
            <a:r>
              <a:rPr lang="en-US" sz="2800" dirty="0" smtClean="0"/>
              <a:t> because they “produce” food in the form of carbohydrates during photosynthesis. </a:t>
            </a:r>
          </a:p>
          <a:p>
            <a:r>
              <a:rPr lang="en-US" sz="2800" b="1" dirty="0" smtClean="0"/>
              <a:t>Consumers </a:t>
            </a:r>
            <a:r>
              <a:rPr lang="en-US" sz="2800" dirty="0" smtClean="0"/>
              <a:t> eat plants and/or consumers to get their energy.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3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energy flow and feeding relationships modeled?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Ecologists use three models to illustrate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Food Chains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Food Webs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Food Pyramids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89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271068" cy="3615267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Food chains show </a:t>
            </a:r>
            <a:r>
              <a:rPr lang="en-US" sz="3600" dirty="0"/>
              <a:t>the flow of energy from plant to animal and from animal to animal. Each step in a food chain is called a </a:t>
            </a:r>
            <a:r>
              <a:rPr lang="en-US" sz="3600" dirty="0" smtClean="0"/>
              <a:t>trophic level.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06" y="1156552"/>
            <a:ext cx="4210974" cy="42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64932"/>
              </p:ext>
            </p:extLst>
          </p:nvPr>
        </p:nvGraphicFramePr>
        <p:xfrm>
          <a:off x="684211" y="685800"/>
          <a:ext cx="10928668" cy="571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629"/>
                <a:gridCol w="2880360"/>
                <a:gridCol w="3851512"/>
                <a:gridCol w="2732167"/>
              </a:tblGrid>
              <a:tr h="9980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TROPHIC 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TYPE OF ORGANISM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17227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Primary Producer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Obtain Energy</a:t>
                      </a:r>
                      <a:r>
                        <a:rPr lang="en-US" sz="2800" baseline="0" dirty="0" smtClean="0"/>
                        <a:t> from the Sun.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Bunchgrass</a:t>
                      </a:r>
                      <a:endParaRPr lang="en-US" sz="2800" dirty="0"/>
                    </a:p>
                  </a:txBody>
                  <a:tcPr/>
                </a:tc>
              </a:tr>
              <a:tr h="9980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r>
                        <a:rPr lang="en-US" sz="2800" baseline="30000" dirty="0" smtClean="0"/>
                        <a:t>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Primary Consumer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Producers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Grasshopper</a:t>
                      </a:r>
                      <a:endParaRPr lang="en-US" sz="2800" dirty="0"/>
                    </a:p>
                  </a:txBody>
                  <a:tcPr/>
                </a:tc>
              </a:tr>
              <a:tr h="9980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r>
                        <a:rPr lang="en-US" sz="2800" baseline="30000" dirty="0" smtClean="0"/>
                        <a:t>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Secondary Consumer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Primary Consumers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Spotted Frog</a:t>
                      </a:r>
                      <a:endParaRPr lang="en-US" sz="2800" dirty="0"/>
                    </a:p>
                  </a:txBody>
                  <a:tcPr/>
                </a:tc>
              </a:tr>
              <a:tr h="99807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r>
                        <a:rPr lang="en-US" sz="2800" baseline="30000" dirty="0" smtClean="0"/>
                        <a:t>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Tertiary</a:t>
                      </a:r>
                      <a:r>
                        <a:rPr lang="en-US" sz="2800" baseline="0" dirty="0" smtClean="0"/>
                        <a:t> Consumer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Secondary Consumers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Red-tailed</a:t>
                      </a:r>
                      <a:r>
                        <a:rPr lang="en-US" sz="2800" baseline="0" dirty="0" smtClean="0"/>
                        <a:t> Hawk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72" y="4668520"/>
            <a:ext cx="8534400" cy="1507067"/>
          </a:xfrm>
        </p:spPr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5542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animals are part of more than one food chain in an ecosystem because they eat or are eaten by several organisms.</a:t>
            </a:r>
          </a:p>
          <a:p>
            <a:endParaRPr lang="en-US" sz="2800" dirty="0"/>
          </a:p>
          <a:p>
            <a:r>
              <a:rPr lang="en-US" sz="2800" dirty="0" smtClean="0"/>
              <a:t>Interconnected food chains are illustrated in a model called a </a:t>
            </a:r>
            <a:r>
              <a:rPr lang="en-US" sz="2800" b="1" dirty="0" smtClean="0"/>
              <a:t>food web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50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Food web show us?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102" y="434340"/>
            <a:ext cx="4422831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Pyramids/ecological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74388" cy="36152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 that shows the loss of energy from one trophic level to another.</a:t>
            </a:r>
          </a:p>
          <a:p>
            <a:r>
              <a:rPr lang="en-US" sz="2800" dirty="0" smtClean="0"/>
              <a:t>When one organism consumes another, the energy stored in the food organism is transferred to the consumer.</a:t>
            </a:r>
          </a:p>
          <a:p>
            <a:r>
              <a:rPr lang="en-US" sz="2800" dirty="0" smtClean="0"/>
              <a:t>NOT ALL OF THIS ENERGY is then stored in the consumer – between 80-90% of food energy is used for chemical reactions and is lost as heat.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34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376</TotalTime>
  <Words>448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3</vt:lpstr>
      <vt:lpstr>Slice</vt:lpstr>
      <vt:lpstr>Section 2.1 Energy flow in ecosystems</vt:lpstr>
      <vt:lpstr>How does energy flow in an ecosystem?</vt:lpstr>
      <vt:lpstr>How do organisms get energy?</vt:lpstr>
      <vt:lpstr>How are energy flow and feeding relationships modeled?</vt:lpstr>
      <vt:lpstr>Food Chains</vt:lpstr>
      <vt:lpstr>PowerPoint Presentation</vt:lpstr>
      <vt:lpstr>Food Webs</vt:lpstr>
      <vt:lpstr>What does the Food web show us?</vt:lpstr>
      <vt:lpstr>FOOD Pyramids/ecological pyramid</vt:lpstr>
      <vt:lpstr>FOOD Pyramids/ecological pyramid</vt:lpstr>
      <vt:lpstr>FOOD Pyramids/ecological pyramid</vt:lpstr>
      <vt:lpstr>PowerPoint Presentation</vt:lpstr>
      <vt:lpstr>PowerPoint Presentation</vt:lpstr>
      <vt:lpstr>How  do dead organisms contribute to energy flow?</vt:lpstr>
      <vt:lpstr>How  do dead organisms contribute to energy flow?</vt:lpstr>
      <vt:lpstr>How  do dead organisms contribute to energy flow?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 Energy flow in ecosystems</dc:title>
  <dc:creator>teacher</dc:creator>
  <cp:lastModifiedBy>teacher</cp:lastModifiedBy>
  <cp:revision>14</cp:revision>
  <dcterms:created xsi:type="dcterms:W3CDTF">2016-02-04T22:57:14Z</dcterms:created>
  <dcterms:modified xsi:type="dcterms:W3CDTF">2016-02-05T05:13:56Z</dcterms:modified>
</cp:coreProperties>
</file>